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5" r:id="rId22"/>
    <p:sldId id="276" r:id="rId23"/>
  </p:sldIdLst>
  <p:sldSz cx="12192000" cy="6858000"/>
  <p:notesSz cx="7010400" cy="9296400"/>
  <p:embeddedFontLst>
    <p:embeddedFont>
      <p:font typeface="Gill Sans" panose="020B0604020202020204" charset="0"/>
      <p:regular r:id="rId25"/>
      <p:bold r:id="rId26"/>
    </p:embeddedFont>
    <p:embeddedFont>
      <p:font typeface="Calibri" panose="020F0502020204030204" pitchFamily="34" charset="0"/>
      <p:regular r:id="rId27"/>
      <p:bold r:id="rId28"/>
      <p:italic r:id="rId29"/>
      <p:boldItalic r:id="rId30"/>
    </p:embeddedFont>
    <p:embeddedFont>
      <p:font typeface="VunderScript" panose="00000700000000000000" pitchFamily="2" charset="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1237"/>
    <a:srgbClr val="DFDCD7"/>
    <a:srgbClr val="E2D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701040" y="4473892"/>
            <a:ext cx="5608320" cy="3660459"/>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0: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2" name="Google Shape;412;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11: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5" name="Google Shape;425;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12: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49" name="Google Shape;449;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13: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5" name="Google Shape;475;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14: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98" name="Google Shape;498;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15: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7" name="Google Shape;517;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16: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4" name="Google Shape;544;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17: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72" name="Google Shape;572;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18: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97" name="Google Shape;597;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19: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23" name="Google Shape;623;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5" name="Google Shape;125;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20: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68" name="Google Shape;668;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21:notes"/>
          <p:cNvSpPr txBox="1">
            <a:spLocks noGrp="1"/>
          </p:cNvSpPr>
          <p:nvPr>
            <p:ph type="body" idx="1"/>
          </p:nvPr>
        </p:nvSpPr>
        <p:spPr>
          <a:xfrm>
            <a:off x="701040" y="4473892"/>
            <a:ext cx="5608320" cy="3660459"/>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82" name="Google Shape;682;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6" name="Google Shape;136;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4: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2" name="Google Shape;162;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5: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2" name="Google Shape;232;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6: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2" name="Google Shape;252;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7: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5" name="Google Shape;295;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8: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2" name="Google Shape;332;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9: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3" name="Google Shape;373;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2417779" y="802298"/>
            <a:ext cx="8637074"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6601"/>
              <a:buFont typeface="Gill Sans"/>
              <a:buNone/>
              <a:defRPr sz="660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2417780" y="3531206"/>
            <a:ext cx="8637072"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1"/>
              </a:spcBef>
              <a:spcAft>
                <a:spcPts val="0"/>
              </a:spcAft>
              <a:buSzPts val="1801"/>
              <a:buNone/>
              <a:defRPr sz="1801" b="0" cap="none">
                <a:solidFill>
                  <a:schemeClr val="dk1"/>
                </a:solidFill>
              </a:defRPr>
            </a:lvl1pPr>
            <a:lvl2pPr lvl="1" algn="ctr">
              <a:lnSpc>
                <a:spcPct val="120000"/>
              </a:lnSpc>
              <a:spcBef>
                <a:spcPts val="500"/>
              </a:spcBef>
              <a:spcAft>
                <a:spcPts val="0"/>
              </a:spcAft>
              <a:buSzPts val="1801"/>
              <a:buNone/>
              <a:defRPr sz="1801"/>
            </a:lvl2pPr>
            <a:lvl3pPr lvl="2" algn="ctr">
              <a:lnSpc>
                <a:spcPct val="120000"/>
              </a:lnSpc>
              <a:spcBef>
                <a:spcPts val="500"/>
              </a:spcBef>
              <a:spcAft>
                <a:spcPts val="0"/>
              </a:spcAft>
              <a:buSzPts val="1801"/>
              <a:buNone/>
              <a:defRPr sz="1801"/>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21" name="Google Shape;21;p2"/>
          <p:cNvSpPr txBox="1">
            <a:spLocks noGrp="1"/>
          </p:cNvSpPr>
          <p:nvPr>
            <p:ph type="dt" idx="10"/>
          </p:nvPr>
        </p:nvSpPr>
        <p:spPr>
          <a:xfrm>
            <a:off x="7554140" y="330372"/>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2416504" y="329309"/>
            <a:ext cx="4973915"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1437664"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4" name="Google Shape;24;p2"/>
          <p:cNvCxnSpPr/>
          <p:nvPr/>
        </p:nvCxnSpPr>
        <p:spPr>
          <a:xfrm>
            <a:off x="2417780" y="3528542"/>
            <a:ext cx="863707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a:off x="1451580" y="804521"/>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1"/>
          <p:cNvSpPr txBox="1">
            <a:spLocks noGrp="1"/>
          </p:cNvSpPr>
          <p:nvPr>
            <p:ph type="body" idx="1"/>
          </p:nvPr>
        </p:nvSpPr>
        <p:spPr>
          <a:xfrm rot="5400000">
            <a:off x="4527911" y="-1060597"/>
            <a:ext cx="3450613" cy="960327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1"/>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89" name="Google Shape;89;p11"/>
          <p:cNvSpPr txBox="1">
            <a:spLocks noGrp="1"/>
          </p:cNvSpPr>
          <p:nvPr>
            <p:ph type="dt" idx="10"/>
          </p:nvPr>
        </p:nvSpPr>
        <p:spPr>
          <a:xfrm>
            <a:off x="7554140" y="330372"/>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ftr" idx="11"/>
          </p:nvPr>
        </p:nvSpPr>
        <p:spPr>
          <a:xfrm>
            <a:off x="1451579" y="329309"/>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2" name="Google Shape;92;p11"/>
          <p:cNvCxnSpPr/>
          <p:nvPr/>
        </p:nvCxnSpPr>
        <p:spPr>
          <a:xfrm>
            <a:off x="1453899"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rot="5400000">
            <a:off x="7917038" y="2321049"/>
            <a:ext cx="4659889" cy="161574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rot="5400000">
            <a:off x="3029146" y="-785496"/>
            <a:ext cx="4659889" cy="782883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1"/>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12"/>
          <p:cNvSpPr txBox="1">
            <a:spLocks noGrp="1"/>
          </p:cNvSpPr>
          <p:nvPr>
            <p:ph type="dt" idx="10"/>
          </p:nvPr>
        </p:nvSpPr>
        <p:spPr>
          <a:xfrm>
            <a:off x="7554140" y="330372"/>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1451579" y="329309"/>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12"/>
          <p:cNvCxnSpPr/>
          <p:nvPr/>
        </p:nvCxnSpPr>
        <p:spPr>
          <a:xfrm>
            <a:off x="9439111" y="798975"/>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3"/>
          <p:cNvSpPr txBox="1">
            <a:spLocks noGrp="1"/>
          </p:cNvSpPr>
          <p:nvPr>
            <p:ph type="dt" idx="10"/>
          </p:nvPr>
        </p:nvSpPr>
        <p:spPr>
          <a:xfrm>
            <a:off x="7554140" y="330372"/>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1451579" y="329309"/>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1454240" y="1756130"/>
            <a:ext cx="8643154"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1454238" y="3806197"/>
            <a:ext cx="8630446"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1"/>
              </a:spcBef>
              <a:spcAft>
                <a:spcPts val="0"/>
              </a:spcAft>
              <a:buSzPts val="1801"/>
              <a:buNone/>
              <a:defRPr sz="1801">
                <a:solidFill>
                  <a:schemeClr val="dk1"/>
                </a:solidFill>
              </a:defRPr>
            </a:lvl1pPr>
            <a:lvl2pPr marL="914400" lvl="1" indent="-228600" algn="l">
              <a:lnSpc>
                <a:spcPct val="120000"/>
              </a:lnSpc>
              <a:spcBef>
                <a:spcPts val="500"/>
              </a:spcBef>
              <a:spcAft>
                <a:spcPts val="0"/>
              </a:spcAft>
              <a:buSzPts val="1801"/>
              <a:buNone/>
              <a:defRPr sz="1801">
                <a:solidFill>
                  <a:srgbClr val="888888"/>
                </a:solidFill>
              </a:defRPr>
            </a:lvl2pPr>
            <a:lvl3pPr marL="1371600" lvl="2" indent="-228600" algn="l">
              <a:lnSpc>
                <a:spcPct val="120000"/>
              </a:lnSpc>
              <a:spcBef>
                <a:spcPts val="500"/>
              </a:spcBef>
              <a:spcAft>
                <a:spcPts val="0"/>
              </a:spcAft>
              <a:buSzPts val="1801"/>
              <a:buNone/>
              <a:defRPr sz="1801">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32" name="Google Shape;32;p4"/>
          <p:cNvSpPr txBox="1">
            <a:spLocks noGrp="1"/>
          </p:cNvSpPr>
          <p:nvPr>
            <p:ph type="dt" idx="10"/>
          </p:nvPr>
        </p:nvSpPr>
        <p:spPr>
          <a:xfrm>
            <a:off x="7554140" y="330372"/>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1451579" y="329309"/>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5" name="Google Shape;35;p4"/>
          <p:cNvCxnSpPr/>
          <p:nvPr/>
        </p:nvCxnSpPr>
        <p:spPr>
          <a:xfrm>
            <a:off x="1454238" y="3804985"/>
            <a:ext cx="863044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51580" y="804521"/>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451580" y="2015734"/>
            <a:ext cx="9603275"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1"/>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9" name="Google Shape;39;p5"/>
          <p:cNvSpPr txBox="1">
            <a:spLocks noGrp="1"/>
          </p:cNvSpPr>
          <p:nvPr>
            <p:ph type="dt" idx="10"/>
          </p:nvPr>
        </p:nvSpPr>
        <p:spPr>
          <a:xfrm>
            <a:off x="7554140" y="330372"/>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1451579" y="329309"/>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5"/>
          <p:cNvCxnSpPr/>
          <p:nvPr/>
        </p:nvCxnSpPr>
        <p:spPr>
          <a:xfrm>
            <a:off x="1453899"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449218" y="804891"/>
            <a:ext cx="9605636"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447332" y="2010880"/>
            <a:ext cx="4645152" cy="34485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1"/>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6"/>
          <p:cNvSpPr txBox="1">
            <a:spLocks noGrp="1"/>
          </p:cNvSpPr>
          <p:nvPr>
            <p:ph type="body" idx="2"/>
          </p:nvPr>
        </p:nvSpPr>
        <p:spPr>
          <a:xfrm>
            <a:off x="6413771" y="2017343"/>
            <a:ext cx="4645152" cy="344152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1"/>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6"/>
          <p:cNvSpPr txBox="1">
            <a:spLocks noGrp="1"/>
          </p:cNvSpPr>
          <p:nvPr>
            <p:ph type="dt" idx="10"/>
          </p:nvPr>
        </p:nvSpPr>
        <p:spPr>
          <a:xfrm>
            <a:off x="7554140" y="330372"/>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1451579" y="329309"/>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6"/>
          <p:cNvCxnSpPr/>
          <p:nvPr/>
        </p:nvCxnSpPr>
        <p:spPr>
          <a:xfrm>
            <a:off x="1453899"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1447192" y="804163"/>
            <a:ext cx="9607660"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1447191" y="2019549"/>
            <a:ext cx="4645152"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1"/>
              </a:spcBef>
              <a:spcAft>
                <a:spcPts val="0"/>
              </a:spcAft>
              <a:buSzPts val="2201"/>
              <a:buNone/>
              <a:defRPr sz="2201"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1"/>
              <a:buNone/>
              <a:defRPr sz="1801"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4" name="Google Shape;54;p7"/>
          <p:cNvSpPr txBox="1">
            <a:spLocks noGrp="1"/>
          </p:cNvSpPr>
          <p:nvPr>
            <p:ph type="body" idx="2"/>
          </p:nvPr>
        </p:nvSpPr>
        <p:spPr>
          <a:xfrm>
            <a:off x="1447191" y="2824271"/>
            <a:ext cx="4645152"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1"/>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5" name="Google Shape;55;p7"/>
          <p:cNvSpPr txBox="1">
            <a:spLocks noGrp="1"/>
          </p:cNvSpPr>
          <p:nvPr>
            <p:ph type="body" idx="3"/>
          </p:nvPr>
        </p:nvSpPr>
        <p:spPr>
          <a:xfrm>
            <a:off x="6412363" y="2023005"/>
            <a:ext cx="46451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1"/>
              </a:spcBef>
              <a:spcAft>
                <a:spcPts val="0"/>
              </a:spcAft>
              <a:buSzPts val="2201"/>
              <a:buNone/>
              <a:defRPr sz="2201"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1"/>
              <a:buNone/>
              <a:defRPr sz="1801"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6" name="Google Shape;56;p7"/>
          <p:cNvSpPr txBox="1">
            <a:spLocks noGrp="1"/>
          </p:cNvSpPr>
          <p:nvPr>
            <p:ph type="body" idx="4"/>
          </p:nvPr>
        </p:nvSpPr>
        <p:spPr>
          <a:xfrm>
            <a:off x="6412363" y="2821492"/>
            <a:ext cx="46451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1"/>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7" name="Google Shape;57;p7"/>
          <p:cNvSpPr txBox="1">
            <a:spLocks noGrp="1"/>
          </p:cNvSpPr>
          <p:nvPr>
            <p:ph type="dt" idx="10"/>
          </p:nvPr>
        </p:nvSpPr>
        <p:spPr>
          <a:xfrm>
            <a:off x="7554140" y="330372"/>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1451579" y="329309"/>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0" name="Google Shape;60;p7"/>
          <p:cNvCxnSpPr/>
          <p:nvPr/>
        </p:nvCxnSpPr>
        <p:spPr>
          <a:xfrm>
            <a:off x="1453899"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8"/>
          <p:cNvSpPr txBox="1">
            <a:spLocks noGrp="1"/>
          </p:cNvSpPr>
          <p:nvPr>
            <p:ph type="title"/>
          </p:nvPr>
        </p:nvSpPr>
        <p:spPr>
          <a:xfrm>
            <a:off x="1451580" y="804521"/>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
          <p:cNvSpPr txBox="1">
            <a:spLocks noGrp="1"/>
          </p:cNvSpPr>
          <p:nvPr>
            <p:ph type="dt" idx="10"/>
          </p:nvPr>
        </p:nvSpPr>
        <p:spPr>
          <a:xfrm>
            <a:off x="7554140" y="330372"/>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1451579" y="329309"/>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6" name="Google Shape;66;p8"/>
          <p:cNvCxnSpPr/>
          <p:nvPr/>
        </p:nvCxnSpPr>
        <p:spPr>
          <a:xfrm>
            <a:off x="1453899"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1444672" y="798975"/>
            <a:ext cx="3273099"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5043714" y="798974"/>
            <a:ext cx="6012469"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1"/>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9"/>
          <p:cNvSpPr txBox="1">
            <a:spLocks noGrp="1"/>
          </p:cNvSpPr>
          <p:nvPr>
            <p:ph type="body" idx="2"/>
          </p:nvPr>
        </p:nvSpPr>
        <p:spPr>
          <a:xfrm>
            <a:off x="1444675" y="3205492"/>
            <a:ext cx="3275013"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1"/>
              </a:spcBef>
              <a:spcAft>
                <a:spcPts val="0"/>
              </a:spcAft>
              <a:buSzPts val="1600"/>
              <a:buNone/>
              <a:defRPr sz="1600"/>
            </a:lvl1pPr>
            <a:lvl2pPr marL="914400" lvl="1" indent="-228600" algn="l">
              <a:lnSpc>
                <a:spcPct val="120000"/>
              </a:lnSpc>
              <a:spcBef>
                <a:spcPts val="500"/>
              </a:spcBef>
              <a:spcAft>
                <a:spcPts val="0"/>
              </a:spcAft>
              <a:buSzPts val="1401"/>
              <a:buNone/>
              <a:defRPr sz="1401"/>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1"/>
              <a:buNone/>
              <a:defRPr sz="1001"/>
            </a:lvl4pPr>
            <a:lvl5pPr marL="2286000" lvl="4" indent="-228600" algn="l">
              <a:lnSpc>
                <a:spcPct val="120000"/>
              </a:lnSpc>
              <a:spcBef>
                <a:spcPts val="500"/>
              </a:spcBef>
              <a:spcAft>
                <a:spcPts val="0"/>
              </a:spcAft>
              <a:buSzPts val="1001"/>
              <a:buNone/>
              <a:defRPr sz="1001"/>
            </a:lvl5pPr>
            <a:lvl6pPr marL="2743200" lvl="5" indent="-228600" algn="l">
              <a:lnSpc>
                <a:spcPct val="120000"/>
              </a:lnSpc>
              <a:spcBef>
                <a:spcPts val="500"/>
              </a:spcBef>
              <a:spcAft>
                <a:spcPts val="0"/>
              </a:spcAft>
              <a:buSzPts val="1001"/>
              <a:buNone/>
              <a:defRPr sz="1001"/>
            </a:lvl6pPr>
            <a:lvl7pPr marL="3200400" lvl="6" indent="-228600" algn="l">
              <a:lnSpc>
                <a:spcPct val="120000"/>
              </a:lnSpc>
              <a:spcBef>
                <a:spcPts val="500"/>
              </a:spcBef>
              <a:spcAft>
                <a:spcPts val="0"/>
              </a:spcAft>
              <a:buSzPts val="1001"/>
              <a:buNone/>
              <a:defRPr sz="1001"/>
            </a:lvl7pPr>
            <a:lvl8pPr marL="3657600" lvl="7" indent="-228600" algn="l">
              <a:lnSpc>
                <a:spcPct val="120000"/>
              </a:lnSpc>
              <a:spcBef>
                <a:spcPts val="500"/>
              </a:spcBef>
              <a:spcAft>
                <a:spcPts val="0"/>
              </a:spcAft>
              <a:buSzPts val="1001"/>
              <a:buNone/>
              <a:defRPr sz="1001"/>
            </a:lvl8pPr>
            <a:lvl9pPr marL="4114800" lvl="8" indent="-228600" algn="l">
              <a:lnSpc>
                <a:spcPct val="120000"/>
              </a:lnSpc>
              <a:spcBef>
                <a:spcPts val="500"/>
              </a:spcBef>
              <a:spcAft>
                <a:spcPts val="0"/>
              </a:spcAft>
              <a:buSzPts val="1001"/>
              <a:buNone/>
              <a:defRPr sz="1001"/>
            </a:lvl9pPr>
          </a:lstStyle>
          <a:p>
            <a:endParaRPr/>
          </a:p>
        </p:txBody>
      </p:sp>
      <p:sp>
        <p:nvSpPr>
          <p:cNvPr id="71" name="Google Shape;71;p9"/>
          <p:cNvSpPr txBox="1">
            <a:spLocks noGrp="1"/>
          </p:cNvSpPr>
          <p:nvPr>
            <p:ph type="dt" idx="10"/>
          </p:nvPr>
        </p:nvSpPr>
        <p:spPr>
          <a:xfrm>
            <a:off x="7554140" y="330372"/>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451579" y="329309"/>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9"/>
          <p:cNvCxnSpPr/>
          <p:nvPr/>
        </p:nvCxnSpPr>
        <p:spPr>
          <a:xfrm>
            <a:off x="1448281" y="3205491"/>
            <a:ext cx="326949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10"/>
          <p:cNvGrpSpPr/>
          <p:nvPr/>
        </p:nvGrpSpPr>
        <p:grpSpPr>
          <a:xfrm>
            <a:off x="7477390" y="482172"/>
            <a:ext cx="4074533" cy="5149101"/>
            <a:chOff x="7477387" y="482170"/>
            <a:chExt cx="4074533" cy="5149101"/>
          </a:xfrm>
        </p:grpSpPr>
        <p:sp>
          <p:nvSpPr>
            <p:cNvPr id="77" name="Google Shape;77;p10"/>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0"/>
          <p:cNvSpPr txBox="1">
            <a:spLocks noGrp="1"/>
          </p:cNvSpPr>
          <p:nvPr>
            <p:ph type="title"/>
          </p:nvPr>
        </p:nvSpPr>
        <p:spPr>
          <a:xfrm>
            <a:off x="1451208" y="1129513"/>
            <a:ext cx="5532329"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pic" idx="2"/>
          </p:nvPr>
        </p:nvSpPr>
        <p:spPr>
          <a:xfrm>
            <a:off x="8124389" y="1122542"/>
            <a:ext cx="2791172" cy="3866327"/>
          </a:xfrm>
          <a:prstGeom prst="rect">
            <a:avLst/>
          </a:prstGeom>
          <a:solidFill>
            <a:srgbClr val="D8D8D8"/>
          </a:solidFill>
          <a:ln>
            <a:noFill/>
          </a:ln>
        </p:spPr>
      </p:sp>
      <p:sp>
        <p:nvSpPr>
          <p:cNvPr id="81" name="Google Shape;81;p10"/>
          <p:cNvSpPr txBox="1">
            <a:spLocks noGrp="1"/>
          </p:cNvSpPr>
          <p:nvPr>
            <p:ph type="body" idx="1"/>
          </p:nvPr>
        </p:nvSpPr>
        <p:spPr>
          <a:xfrm>
            <a:off x="1450331" y="3145992"/>
            <a:ext cx="5524404"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1"/>
              </a:spcBef>
              <a:spcAft>
                <a:spcPts val="0"/>
              </a:spcAft>
              <a:buSzPts val="1801"/>
              <a:buNone/>
              <a:defRPr sz="1801"/>
            </a:lvl1pPr>
            <a:lvl2pPr marL="914400" lvl="1" indent="-228600" algn="l">
              <a:lnSpc>
                <a:spcPct val="120000"/>
              </a:lnSpc>
              <a:spcBef>
                <a:spcPts val="500"/>
              </a:spcBef>
              <a:spcAft>
                <a:spcPts val="0"/>
              </a:spcAft>
              <a:buSzPts val="1401"/>
              <a:buNone/>
              <a:defRPr sz="1401"/>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1"/>
              <a:buNone/>
              <a:defRPr sz="1001"/>
            </a:lvl4pPr>
            <a:lvl5pPr marL="2286000" lvl="4" indent="-228600" algn="l">
              <a:lnSpc>
                <a:spcPct val="120000"/>
              </a:lnSpc>
              <a:spcBef>
                <a:spcPts val="500"/>
              </a:spcBef>
              <a:spcAft>
                <a:spcPts val="0"/>
              </a:spcAft>
              <a:buSzPts val="1001"/>
              <a:buNone/>
              <a:defRPr sz="1001"/>
            </a:lvl5pPr>
            <a:lvl6pPr marL="2743200" lvl="5" indent="-228600" algn="l">
              <a:lnSpc>
                <a:spcPct val="120000"/>
              </a:lnSpc>
              <a:spcBef>
                <a:spcPts val="500"/>
              </a:spcBef>
              <a:spcAft>
                <a:spcPts val="0"/>
              </a:spcAft>
              <a:buSzPts val="1001"/>
              <a:buNone/>
              <a:defRPr sz="1001"/>
            </a:lvl6pPr>
            <a:lvl7pPr marL="3200400" lvl="6" indent="-228600" algn="l">
              <a:lnSpc>
                <a:spcPct val="120000"/>
              </a:lnSpc>
              <a:spcBef>
                <a:spcPts val="500"/>
              </a:spcBef>
              <a:spcAft>
                <a:spcPts val="0"/>
              </a:spcAft>
              <a:buSzPts val="1001"/>
              <a:buNone/>
              <a:defRPr sz="1001"/>
            </a:lvl7pPr>
            <a:lvl8pPr marL="3657600" lvl="7" indent="-228600" algn="l">
              <a:lnSpc>
                <a:spcPct val="120000"/>
              </a:lnSpc>
              <a:spcBef>
                <a:spcPts val="500"/>
              </a:spcBef>
              <a:spcAft>
                <a:spcPts val="0"/>
              </a:spcAft>
              <a:buSzPts val="1001"/>
              <a:buNone/>
              <a:defRPr sz="1001"/>
            </a:lvl8pPr>
            <a:lvl9pPr marL="4114800" lvl="8" indent="-228600" algn="l">
              <a:lnSpc>
                <a:spcPct val="120000"/>
              </a:lnSpc>
              <a:spcBef>
                <a:spcPts val="500"/>
              </a:spcBef>
              <a:spcAft>
                <a:spcPts val="0"/>
              </a:spcAft>
              <a:buSzPts val="1001"/>
              <a:buNone/>
              <a:defRPr sz="1001"/>
            </a:lvl9pPr>
          </a:lstStyle>
          <a:p>
            <a:endParaRPr/>
          </a:p>
        </p:txBody>
      </p:sp>
      <p:sp>
        <p:nvSpPr>
          <p:cNvPr id="82" name="Google Shape;82;p10"/>
          <p:cNvSpPr txBox="1">
            <a:spLocks noGrp="1"/>
          </p:cNvSpPr>
          <p:nvPr>
            <p:ph type="dt" idx="10"/>
          </p:nvPr>
        </p:nvSpPr>
        <p:spPr>
          <a:xfrm>
            <a:off x="1447386" y="5469856"/>
            <a:ext cx="5527351"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447382" y="318642"/>
            <a:ext cx="5541004"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0"/>
          <p:cNvCxnSpPr/>
          <p:nvPr/>
        </p:nvCxnSpPr>
        <p:spPr>
          <a:xfrm>
            <a:off x="1447386" y="3143605"/>
            <a:ext cx="5527351"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0" y="2019478"/>
            <a:ext cx="12192000" cy="4105941"/>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rotWithShape="1">
          <a:blip r:embed="rId13">
            <a:alphaModFix/>
          </a:blip>
          <a:srcRect t="1538" b="-1538"/>
          <a:stretch/>
        </p:blipFill>
        <p:spPr>
          <a:xfrm>
            <a:off x="0" y="6126480"/>
            <a:ext cx="12192000" cy="742950"/>
          </a:xfrm>
          <a:prstGeom prst="rect">
            <a:avLst/>
          </a:prstGeom>
          <a:noFill/>
          <a:ln>
            <a:noFill/>
          </a:ln>
        </p:spPr>
      </p:pic>
      <p:sp>
        <p:nvSpPr>
          <p:cNvPr id="12" name="Google Shape;12;p1"/>
          <p:cNvSpPr txBox="1">
            <a:spLocks noGrp="1"/>
          </p:cNvSpPr>
          <p:nvPr>
            <p:ph type="title"/>
          </p:nvPr>
        </p:nvSpPr>
        <p:spPr>
          <a:xfrm>
            <a:off x="1451580" y="804521"/>
            <a:ext cx="9603275"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1451580" y="2015734"/>
            <a:ext cx="9603275"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1"/>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42963" algn="l" rtl="0">
              <a:lnSpc>
                <a:spcPct val="120000"/>
              </a:lnSpc>
              <a:spcBef>
                <a:spcPts val="500"/>
              </a:spcBef>
              <a:spcAft>
                <a:spcPts val="0"/>
              </a:spcAft>
              <a:buClr>
                <a:schemeClr val="accent1"/>
              </a:buClr>
              <a:buSzPts val="1801"/>
              <a:buFont typeface="Arial"/>
              <a:buChar char="•"/>
              <a:defRPr sz="1801"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63" algn="l" rtl="0">
              <a:lnSpc>
                <a:spcPct val="120000"/>
              </a:lnSpc>
              <a:spcBef>
                <a:spcPts val="500"/>
              </a:spcBef>
              <a:spcAft>
                <a:spcPts val="0"/>
              </a:spcAft>
              <a:buClr>
                <a:schemeClr val="accent1"/>
              </a:buClr>
              <a:buSzPts val="1401"/>
              <a:buFont typeface="Arial"/>
              <a:buChar char="•"/>
              <a:defRPr sz="1401"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4" name="Google Shape;14;p1"/>
          <p:cNvSpPr txBox="1">
            <a:spLocks noGrp="1"/>
          </p:cNvSpPr>
          <p:nvPr>
            <p:ph type="dt" idx="10"/>
          </p:nvPr>
        </p:nvSpPr>
        <p:spPr>
          <a:xfrm>
            <a:off x="7554140" y="330372"/>
            <a:ext cx="3500715"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1"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5" name="Google Shape;15;p1"/>
          <p:cNvSpPr txBox="1">
            <a:spLocks noGrp="1"/>
          </p:cNvSpPr>
          <p:nvPr>
            <p:ph type="ftr" idx="11"/>
          </p:nvPr>
        </p:nvSpPr>
        <p:spPr>
          <a:xfrm>
            <a:off x="1451579" y="329309"/>
            <a:ext cx="5938836"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1"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1"/>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6.jpg"/><Relationship Id="rId4" Type="http://schemas.openxmlformats.org/officeDocument/2006/relationships/image" Target="../media/image45.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8.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15.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1.jpg"/><Relationship Id="rId7" Type="http://schemas.openxmlformats.org/officeDocument/2006/relationships/image" Target="../media/image54.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1.jpg"/><Relationship Id="rId7" Type="http://schemas.openxmlformats.org/officeDocument/2006/relationships/image" Target="../media/image57.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6.jp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1.jpg"/><Relationship Id="rId7"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9.jpg"/></Relationships>
</file>

<file path=ppt/slides/_rels/slide18.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1.jpg"/><Relationship Id="rId7"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3" Type="http://schemas.openxmlformats.org/officeDocument/2006/relationships/image" Target="../media/image72.jpg"/><Relationship Id="rId18" Type="http://schemas.openxmlformats.org/officeDocument/2006/relationships/image" Target="../media/image77.jpg"/><Relationship Id="rId26" Type="http://schemas.openxmlformats.org/officeDocument/2006/relationships/image" Target="../media/image85.jpg"/><Relationship Id="rId39" Type="http://schemas.openxmlformats.org/officeDocument/2006/relationships/image" Target="../media/image97.jpg"/><Relationship Id="rId21" Type="http://schemas.openxmlformats.org/officeDocument/2006/relationships/image" Target="../media/image80.png"/><Relationship Id="rId34" Type="http://schemas.openxmlformats.org/officeDocument/2006/relationships/image" Target="../media/image93.png"/><Relationship Id="rId7" Type="http://schemas.openxmlformats.org/officeDocument/2006/relationships/image" Target="../media/image66.jpg"/><Relationship Id="rId12" Type="http://schemas.openxmlformats.org/officeDocument/2006/relationships/image" Target="../media/image71.jpg"/><Relationship Id="rId17" Type="http://schemas.openxmlformats.org/officeDocument/2006/relationships/image" Target="../media/image76.png"/><Relationship Id="rId25" Type="http://schemas.openxmlformats.org/officeDocument/2006/relationships/image" Target="../media/image84.jpg"/><Relationship Id="rId33" Type="http://schemas.openxmlformats.org/officeDocument/2006/relationships/image" Target="../media/image92.jpg"/><Relationship Id="rId38" Type="http://schemas.openxmlformats.org/officeDocument/2006/relationships/image" Target="../media/image10.png"/><Relationship Id="rId2" Type="http://schemas.openxmlformats.org/officeDocument/2006/relationships/notesSlide" Target="../notesSlides/notesSlide19.xml"/><Relationship Id="rId16" Type="http://schemas.openxmlformats.org/officeDocument/2006/relationships/image" Target="../media/image75.png"/><Relationship Id="rId20" Type="http://schemas.openxmlformats.org/officeDocument/2006/relationships/image" Target="../media/image79.png"/><Relationship Id="rId29" Type="http://schemas.openxmlformats.org/officeDocument/2006/relationships/image" Target="../media/image88.png"/><Relationship Id="rId1" Type="http://schemas.openxmlformats.org/officeDocument/2006/relationships/slideLayout" Target="../slideLayouts/slideLayout1.xml"/><Relationship Id="rId6" Type="http://schemas.openxmlformats.org/officeDocument/2006/relationships/image" Target="../media/image65.jpg"/><Relationship Id="rId11" Type="http://schemas.openxmlformats.org/officeDocument/2006/relationships/image" Target="../media/image70.png"/><Relationship Id="rId24" Type="http://schemas.openxmlformats.org/officeDocument/2006/relationships/image" Target="../media/image83.png"/><Relationship Id="rId32" Type="http://schemas.openxmlformats.org/officeDocument/2006/relationships/image" Target="../media/image91.png"/><Relationship Id="rId37" Type="http://schemas.openxmlformats.org/officeDocument/2006/relationships/image" Target="../media/image96.png"/><Relationship Id="rId5" Type="http://schemas.openxmlformats.org/officeDocument/2006/relationships/image" Target="../media/image64.jpg"/><Relationship Id="rId15" Type="http://schemas.openxmlformats.org/officeDocument/2006/relationships/image" Target="../media/image74.png"/><Relationship Id="rId23" Type="http://schemas.openxmlformats.org/officeDocument/2006/relationships/image" Target="../media/image82.png"/><Relationship Id="rId28" Type="http://schemas.openxmlformats.org/officeDocument/2006/relationships/image" Target="../media/image87.png"/><Relationship Id="rId36" Type="http://schemas.openxmlformats.org/officeDocument/2006/relationships/image" Target="../media/image95.jpg"/><Relationship Id="rId10" Type="http://schemas.openxmlformats.org/officeDocument/2006/relationships/image" Target="../media/image69.jpg"/><Relationship Id="rId19" Type="http://schemas.openxmlformats.org/officeDocument/2006/relationships/image" Target="../media/image78.png"/><Relationship Id="rId31" Type="http://schemas.openxmlformats.org/officeDocument/2006/relationships/image" Target="../media/image90.jpg"/><Relationship Id="rId4" Type="http://schemas.openxmlformats.org/officeDocument/2006/relationships/image" Target="../media/image63.jpg"/><Relationship Id="rId9" Type="http://schemas.openxmlformats.org/officeDocument/2006/relationships/image" Target="../media/image68.png"/><Relationship Id="rId14" Type="http://schemas.openxmlformats.org/officeDocument/2006/relationships/image" Target="../media/image73.jpg"/><Relationship Id="rId22" Type="http://schemas.openxmlformats.org/officeDocument/2006/relationships/image" Target="../media/image81.jpg"/><Relationship Id="rId27" Type="http://schemas.openxmlformats.org/officeDocument/2006/relationships/image" Target="../media/image86.png"/><Relationship Id="rId30" Type="http://schemas.openxmlformats.org/officeDocument/2006/relationships/image" Target="../media/image89.jpg"/><Relationship Id="rId35" Type="http://schemas.openxmlformats.org/officeDocument/2006/relationships/image" Target="../media/image94.jpg"/><Relationship Id="rId8" Type="http://schemas.openxmlformats.org/officeDocument/2006/relationships/image" Target="../media/image67.png"/><Relationship Id="rId3" Type="http://schemas.openxmlformats.org/officeDocument/2006/relationships/image" Target="../media/image62.jp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102.jpg"/><Relationship Id="rId3" Type="http://schemas.openxmlformats.org/officeDocument/2006/relationships/image" Target="../media/image99.jpg"/><Relationship Id="rId7" Type="http://schemas.openxmlformats.org/officeDocument/2006/relationships/image" Target="../media/image30.png"/><Relationship Id="rId2" Type="http://schemas.openxmlformats.org/officeDocument/2006/relationships/image" Target="../media/image98.jp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05.jpg"/><Relationship Id="rId5" Type="http://schemas.openxmlformats.org/officeDocument/2006/relationships/image" Target="../media/image101.png"/><Relationship Id="rId10" Type="http://schemas.openxmlformats.org/officeDocument/2006/relationships/image" Target="../media/image104.jpg"/><Relationship Id="rId4" Type="http://schemas.openxmlformats.org/officeDocument/2006/relationships/image" Target="../media/image100.jpg"/><Relationship Id="rId9" Type="http://schemas.openxmlformats.org/officeDocument/2006/relationships/image" Target="../media/image103.png"/></Relationships>
</file>

<file path=ppt/slides/_rels/slide21.xml.rels><?xml version="1.0" encoding="UTF-8" standalone="yes"?>
<Relationships xmlns="http://schemas.openxmlformats.org/package/2006/relationships"><Relationship Id="rId8" Type="http://schemas.openxmlformats.org/officeDocument/2006/relationships/image" Target="../media/image111.jpg"/><Relationship Id="rId3" Type="http://schemas.openxmlformats.org/officeDocument/2006/relationships/image" Target="../media/image106.jpg"/><Relationship Id="rId7" Type="http://schemas.openxmlformats.org/officeDocument/2006/relationships/image" Target="../media/image110.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09.jpg"/><Relationship Id="rId11" Type="http://schemas.openxmlformats.org/officeDocument/2006/relationships/image" Target="../media/image10.png"/><Relationship Id="rId5" Type="http://schemas.openxmlformats.org/officeDocument/2006/relationships/image" Target="../media/image108.jpg"/><Relationship Id="rId10" Type="http://schemas.openxmlformats.org/officeDocument/2006/relationships/image" Target="../media/image113.jpg"/><Relationship Id="rId4" Type="http://schemas.openxmlformats.org/officeDocument/2006/relationships/image" Target="../media/image107.jpg"/><Relationship Id="rId9" Type="http://schemas.openxmlformats.org/officeDocument/2006/relationships/image" Target="../media/image112.jpg"/></Relationships>
</file>

<file path=ppt/slides/_rels/slide2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1.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png"/><Relationship Id="rId7"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2.jpg"/><Relationship Id="rId11" Type="http://schemas.openxmlformats.org/officeDocument/2006/relationships/image" Target="../media/image11.png"/><Relationship Id="rId5" Type="http://schemas.openxmlformats.org/officeDocument/2006/relationships/image" Target="../media/image31.jpg"/><Relationship Id="rId10" Type="http://schemas.openxmlformats.org/officeDocument/2006/relationships/image" Target="../media/image10.png"/><Relationship Id="rId4" Type="http://schemas.openxmlformats.org/officeDocument/2006/relationships/image" Target="../media/image30.png"/><Relationship Id="rId9" Type="http://schemas.openxmlformats.org/officeDocument/2006/relationships/image" Target="../media/image35.jpg"/></Relationships>
</file>

<file path=ppt/slides/_rels/slide8.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0.png"/><Relationship Id="rId7" Type="http://schemas.openxmlformats.org/officeDocument/2006/relationships/image" Target="../media/image38.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7.jpg"/><Relationship Id="rId11" Type="http://schemas.openxmlformats.org/officeDocument/2006/relationships/image" Target="../media/image40.jpg"/><Relationship Id="rId5" Type="http://schemas.openxmlformats.org/officeDocument/2006/relationships/image" Target="../media/image36.jpg"/><Relationship Id="rId10" Type="http://schemas.openxmlformats.org/officeDocument/2006/relationships/image" Target="../media/image11.png"/><Relationship Id="rId4" Type="http://schemas.openxmlformats.org/officeDocument/2006/relationships/image" Target="../media/image29.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0.png"/><Relationship Id="rId7" Type="http://schemas.openxmlformats.org/officeDocument/2006/relationships/image" Target="../media/image4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2.jpg"/><Relationship Id="rId11" Type="http://schemas.openxmlformats.org/officeDocument/2006/relationships/image" Target="../media/image11.png"/><Relationship Id="rId5" Type="http://schemas.openxmlformats.org/officeDocument/2006/relationships/image" Target="../media/image41.jpg"/><Relationship Id="rId10" Type="http://schemas.openxmlformats.org/officeDocument/2006/relationships/image" Target="../media/image10.png"/><Relationship Id="rId4" Type="http://schemas.openxmlformats.org/officeDocument/2006/relationships/image" Target="../media/image29.png"/><Relationship Id="rId9"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103"/>
        <p:cNvGrpSpPr/>
        <p:nvPr/>
      </p:nvGrpSpPr>
      <p:grpSpPr>
        <a:xfrm>
          <a:off x="0" y="0"/>
          <a:ext cx="0" cy="0"/>
          <a:chOff x="0" y="0"/>
          <a:chExt cx="0" cy="0"/>
        </a:xfrm>
      </p:grpSpPr>
      <p:sp>
        <p:nvSpPr>
          <p:cNvPr id="104" name="Google Shape;104;p13"/>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105" name="Google Shape;105;p13"/>
          <p:cNvPicPr preferRelativeResize="0"/>
          <p:nvPr/>
        </p:nvPicPr>
        <p:blipFill rotWithShape="1">
          <a:blip r:embed="rId3">
            <a:alphaModFix/>
          </a:blip>
          <a:srcRect t="1538" b="-1538"/>
          <a:stretch/>
        </p:blipFill>
        <p:spPr>
          <a:xfrm>
            <a:off x="0" y="6126480"/>
            <a:ext cx="12192000" cy="742950"/>
          </a:xfrm>
          <a:prstGeom prst="rect">
            <a:avLst/>
          </a:prstGeom>
          <a:noFill/>
          <a:ln>
            <a:noFill/>
          </a:ln>
        </p:spPr>
      </p:pic>
      <p:cxnSp>
        <p:nvCxnSpPr>
          <p:cNvPr id="106" name="Google Shape;106;p13"/>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07" name="Google Shape;107;p13"/>
          <p:cNvPicPr preferRelativeResize="0"/>
          <p:nvPr/>
        </p:nvPicPr>
        <p:blipFill rotWithShape="1">
          <a:blip r:embed="rId4">
            <a:alphaModFix/>
          </a:blip>
          <a:srcRect/>
          <a:stretch/>
        </p:blipFill>
        <p:spPr>
          <a:xfrm>
            <a:off x="0" y="0"/>
            <a:ext cx="12191980" cy="6857990"/>
          </a:xfrm>
          <a:prstGeom prst="rect">
            <a:avLst/>
          </a:prstGeom>
          <a:noFill/>
          <a:ln>
            <a:noFill/>
          </a:ln>
        </p:spPr>
      </p:pic>
      <p:sp>
        <p:nvSpPr>
          <p:cNvPr id="108" name="Google Shape;108;p13"/>
          <p:cNvSpPr/>
          <p:nvPr/>
        </p:nvSpPr>
        <p:spPr>
          <a:xfrm>
            <a:off x="4118339" y="2691327"/>
            <a:ext cx="3955322" cy="1299648"/>
          </a:xfrm>
          <a:prstGeom prst="roundRect">
            <a:avLst>
              <a:gd name="adj" fmla="val 16667"/>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dk1"/>
              </a:solidFill>
              <a:latin typeface="Arial"/>
              <a:ea typeface="Arial"/>
              <a:cs typeface="Arial"/>
              <a:sym typeface="Arial"/>
            </a:endParaRPr>
          </a:p>
          <a:p>
            <a:pPr marL="0" marR="0" lvl="0" indent="0" algn="ctr" rtl="0">
              <a:spcBef>
                <a:spcPts val="0"/>
              </a:spcBef>
              <a:spcAft>
                <a:spcPts val="0"/>
              </a:spcAft>
              <a:buNone/>
            </a:pPr>
            <a:r>
              <a:rPr lang="en-US" sz="4000" b="1">
                <a:solidFill>
                  <a:srgbClr val="681237"/>
                </a:solidFill>
                <a:latin typeface="Arial"/>
                <a:ea typeface="Arial"/>
                <a:cs typeface="Arial"/>
                <a:sym typeface="Arial"/>
              </a:rPr>
              <a:t>Firm Profile</a:t>
            </a:r>
            <a:endParaRPr sz="2000" b="1">
              <a:solidFill>
                <a:srgbClr val="681237"/>
              </a:solidFill>
              <a:latin typeface="Arial"/>
              <a:ea typeface="Arial"/>
              <a:cs typeface="Arial"/>
              <a:sym typeface="Arial"/>
            </a:endParaRPr>
          </a:p>
          <a:p>
            <a:pPr marL="0" marR="0" lvl="0" indent="0" algn="ctr" rtl="0">
              <a:lnSpc>
                <a:spcPct val="107000"/>
              </a:lnSpc>
              <a:spcBef>
                <a:spcPts val="0"/>
              </a:spcBef>
              <a:spcAft>
                <a:spcPts val="0"/>
              </a:spcAft>
              <a:buNone/>
            </a:pPr>
            <a:r>
              <a:rPr lang="en-US" sz="1200">
                <a:solidFill>
                  <a:schemeClr val="dk1"/>
                </a:solidFill>
                <a:latin typeface="Arial"/>
                <a:ea typeface="Arial"/>
                <a:cs typeface="Arial"/>
                <a:sym typeface="Arial"/>
              </a:rPr>
              <a:t> </a:t>
            </a:r>
            <a:endParaRPr/>
          </a:p>
        </p:txBody>
      </p:sp>
      <p:sp>
        <p:nvSpPr>
          <p:cNvPr id="109" name="Google Shape;109;p13"/>
          <p:cNvSpPr/>
          <p:nvPr/>
        </p:nvSpPr>
        <p:spPr>
          <a:xfrm>
            <a:off x="0" y="4930403"/>
            <a:ext cx="12191980" cy="1927597"/>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110" name="Google Shape;110;p13"/>
          <p:cNvPicPr preferRelativeResize="0"/>
          <p:nvPr/>
        </p:nvPicPr>
        <p:blipFill rotWithShape="1">
          <a:blip r:embed="rId5">
            <a:alphaModFix/>
          </a:blip>
          <a:srcRect l="2082" t="13188" r="1807" b="14499"/>
          <a:stretch/>
        </p:blipFill>
        <p:spPr>
          <a:xfrm>
            <a:off x="-20" y="4937990"/>
            <a:ext cx="8560905" cy="1927597"/>
          </a:xfrm>
          <a:prstGeom prst="rect">
            <a:avLst/>
          </a:prstGeom>
          <a:noFill/>
          <a:ln>
            <a:noFill/>
          </a:ln>
        </p:spPr>
      </p:pic>
      <p:pic>
        <p:nvPicPr>
          <p:cNvPr id="111" name="Google Shape;111;p13" descr="Smart Phone with solid fill"/>
          <p:cNvPicPr preferRelativeResize="0"/>
          <p:nvPr/>
        </p:nvPicPr>
        <p:blipFill rotWithShape="1">
          <a:blip r:embed="rId6">
            <a:alphaModFix/>
          </a:blip>
          <a:srcRect/>
          <a:stretch/>
        </p:blipFill>
        <p:spPr>
          <a:xfrm>
            <a:off x="9009515" y="6226818"/>
            <a:ext cx="278686" cy="278686"/>
          </a:xfrm>
          <a:prstGeom prst="rect">
            <a:avLst/>
          </a:prstGeom>
          <a:noFill/>
          <a:ln>
            <a:noFill/>
          </a:ln>
        </p:spPr>
      </p:pic>
      <p:grpSp>
        <p:nvGrpSpPr>
          <p:cNvPr id="112" name="Google Shape;112;p13"/>
          <p:cNvGrpSpPr/>
          <p:nvPr/>
        </p:nvGrpSpPr>
        <p:grpSpPr>
          <a:xfrm>
            <a:off x="8669546" y="5007030"/>
            <a:ext cx="3511826" cy="1841696"/>
            <a:chOff x="8669546" y="5007030"/>
            <a:chExt cx="3511826" cy="1841696"/>
          </a:xfrm>
        </p:grpSpPr>
        <p:grpSp>
          <p:nvGrpSpPr>
            <p:cNvPr id="113" name="Google Shape;113;p13"/>
            <p:cNvGrpSpPr/>
            <p:nvPr/>
          </p:nvGrpSpPr>
          <p:grpSpPr>
            <a:xfrm>
              <a:off x="8669546" y="5007030"/>
              <a:ext cx="3511826" cy="1841696"/>
              <a:chOff x="7567298" y="3610884"/>
              <a:chExt cx="3511826" cy="1841696"/>
            </a:xfrm>
          </p:grpSpPr>
          <p:sp>
            <p:nvSpPr>
              <p:cNvPr id="114" name="Google Shape;114;p13"/>
              <p:cNvSpPr/>
              <p:nvPr/>
            </p:nvSpPr>
            <p:spPr>
              <a:xfrm>
                <a:off x="7567298" y="3610884"/>
                <a:ext cx="3511826" cy="1841696"/>
              </a:xfrm>
              <a:prstGeom prst="flowChartAlternate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465138" marR="0" lvl="0" indent="-465138" algn="l" rtl="0">
                  <a:spcBef>
                    <a:spcPts val="0"/>
                  </a:spcBef>
                  <a:spcAft>
                    <a:spcPts val="0"/>
                  </a:spcAft>
                  <a:buNone/>
                </a:pPr>
                <a:r>
                  <a:rPr lang="en-US" sz="1400" dirty="0">
                    <a:solidFill>
                      <a:schemeClr val="dk1"/>
                    </a:solidFill>
                    <a:latin typeface="Gill Sans"/>
                    <a:ea typeface="Gill Sans"/>
                    <a:cs typeface="Gill Sans"/>
                    <a:sym typeface="Gill Sans"/>
                  </a:rPr>
                  <a:t>          Address: House 07, Level 5, Road </a:t>
                </a:r>
                <a:r>
                  <a:rPr lang="en-US" sz="1400" dirty="0" smtClean="0">
                    <a:solidFill>
                      <a:schemeClr val="dk1"/>
                    </a:solidFill>
                    <a:latin typeface="Gill Sans"/>
                    <a:ea typeface="Gill Sans"/>
                    <a:cs typeface="Gill Sans"/>
                    <a:sym typeface="Gill Sans"/>
                  </a:rPr>
                  <a:t>                        137/141, </a:t>
                </a:r>
                <a:r>
                  <a:rPr lang="en-US" sz="1400" dirty="0" err="1" smtClean="0">
                    <a:solidFill>
                      <a:schemeClr val="dk1"/>
                    </a:solidFill>
                    <a:latin typeface="Gill Sans"/>
                    <a:ea typeface="Gill Sans"/>
                    <a:cs typeface="Gill Sans"/>
                    <a:sym typeface="Gill Sans"/>
                  </a:rPr>
                  <a:t>Gulshan</a:t>
                </a:r>
                <a:r>
                  <a:rPr lang="en-US" sz="1400" dirty="0" smtClean="0">
                    <a:solidFill>
                      <a:schemeClr val="dk1"/>
                    </a:solidFill>
                    <a:latin typeface="Gill Sans"/>
                    <a:ea typeface="Gill Sans"/>
                    <a:cs typeface="Gill Sans"/>
                    <a:sym typeface="Gill Sans"/>
                  </a:rPr>
                  <a:t> 1, Dhaka 1212</a:t>
                </a:r>
                <a:endParaRPr dirty="0"/>
              </a:p>
              <a:p>
                <a:pPr marL="0" marR="0" lvl="0" indent="0" algn="l" rtl="0">
                  <a:spcBef>
                    <a:spcPts val="0"/>
                  </a:spcBef>
                  <a:spcAft>
                    <a:spcPts val="0"/>
                  </a:spcAft>
                  <a:buNone/>
                </a:pPr>
                <a:r>
                  <a:rPr lang="en-US" sz="1400" dirty="0">
                    <a:solidFill>
                      <a:schemeClr val="dk1"/>
                    </a:solidFill>
                    <a:latin typeface="Gill Sans"/>
                    <a:ea typeface="Gill Sans"/>
                    <a:cs typeface="Gill Sans"/>
                    <a:sym typeface="Gill Sans"/>
                  </a:rPr>
                  <a:t>         </a:t>
                </a:r>
                <a:r>
                  <a:rPr lang="en-US" sz="1400" dirty="0" smtClean="0">
                    <a:solidFill>
                      <a:schemeClr val="dk1"/>
                    </a:solidFill>
                    <a:latin typeface="Gill Sans"/>
                    <a:ea typeface="Gill Sans"/>
                    <a:cs typeface="Gill Sans"/>
                    <a:sym typeface="Gill Sans"/>
                  </a:rPr>
                  <a:t>Email</a:t>
                </a:r>
                <a:r>
                  <a:rPr lang="en-US" sz="1400" dirty="0">
                    <a:solidFill>
                      <a:schemeClr val="dk1"/>
                    </a:solidFill>
                    <a:latin typeface="Gill Sans"/>
                    <a:ea typeface="Gill Sans"/>
                    <a:cs typeface="Gill Sans"/>
                    <a:sym typeface="Gill Sans"/>
                  </a:rPr>
                  <a:t>: info@arccabd.com</a:t>
                </a:r>
                <a:endParaRPr dirty="0"/>
              </a:p>
              <a:p>
                <a:pPr marL="0" marR="0" lvl="0" indent="0" algn="l" rtl="0">
                  <a:spcBef>
                    <a:spcPts val="0"/>
                  </a:spcBef>
                  <a:spcAft>
                    <a:spcPts val="0"/>
                  </a:spcAft>
                  <a:buNone/>
                </a:pPr>
                <a:r>
                  <a:rPr lang="en-US" sz="1400" dirty="0">
                    <a:solidFill>
                      <a:schemeClr val="dk1"/>
                    </a:solidFill>
                    <a:latin typeface="Gill Sans"/>
                    <a:ea typeface="Gill Sans"/>
                    <a:cs typeface="Gill Sans"/>
                    <a:sym typeface="Gill Sans"/>
                  </a:rPr>
                  <a:t>         Web: www.arccabd.com</a:t>
                </a:r>
                <a:endParaRPr dirty="0"/>
              </a:p>
              <a:p>
                <a:pPr marL="0" marR="0" lvl="0" indent="0" algn="l" rtl="0">
                  <a:spcBef>
                    <a:spcPts val="0"/>
                  </a:spcBef>
                  <a:spcAft>
                    <a:spcPts val="0"/>
                  </a:spcAft>
                  <a:buNone/>
                </a:pPr>
                <a:r>
                  <a:rPr lang="en-US" sz="1400" dirty="0">
                    <a:solidFill>
                      <a:schemeClr val="dk1"/>
                    </a:solidFill>
                    <a:latin typeface="Gill Sans"/>
                    <a:ea typeface="Gill Sans"/>
                    <a:cs typeface="Gill Sans"/>
                    <a:sym typeface="Gill Sans"/>
                  </a:rPr>
                  <a:t>         Phone: +880255045267-68</a:t>
                </a:r>
                <a:endParaRPr dirty="0"/>
              </a:p>
              <a:p>
                <a:pPr marL="0" marR="0" lvl="0" indent="0" algn="l" rtl="0">
                  <a:spcBef>
                    <a:spcPts val="0"/>
                  </a:spcBef>
                  <a:spcAft>
                    <a:spcPts val="0"/>
                  </a:spcAft>
                  <a:buNone/>
                </a:pPr>
                <a:r>
                  <a:rPr lang="en-US" sz="1400" dirty="0">
                    <a:solidFill>
                      <a:schemeClr val="dk1"/>
                    </a:solidFill>
                    <a:latin typeface="Gill Sans"/>
                    <a:ea typeface="Gill Sans"/>
                    <a:cs typeface="Gill Sans"/>
                    <a:sym typeface="Gill Sans"/>
                  </a:rPr>
                  <a:t>         Hotline: +8801724166730 </a:t>
                </a:r>
                <a:endParaRPr dirty="0"/>
              </a:p>
              <a:p>
                <a:pPr marL="0" marR="0" lvl="0" indent="0" algn="l" rtl="0">
                  <a:spcBef>
                    <a:spcPts val="0"/>
                  </a:spcBef>
                  <a:spcAft>
                    <a:spcPts val="0"/>
                  </a:spcAft>
                  <a:buNone/>
                </a:pPr>
                <a:r>
                  <a:rPr lang="en-US" sz="1400" dirty="0">
                    <a:solidFill>
                      <a:schemeClr val="dk1"/>
                    </a:solidFill>
                    <a:latin typeface="Gill Sans"/>
                    <a:ea typeface="Gill Sans"/>
                    <a:cs typeface="Gill Sans"/>
                    <a:sym typeface="Gill Sans"/>
                  </a:rPr>
                  <a:t>	</a:t>
                </a:r>
                <a:r>
                  <a:rPr lang="en-US" sz="1400" dirty="0" smtClean="0">
                    <a:solidFill>
                      <a:schemeClr val="dk1"/>
                    </a:solidFill>
                    <a:latin typeface="Gill Sans"/>
                    <a:ea typeface="Gill Sans"/>
                    <a:cs typeface="Gill Sans"/>
                    <a:sym typeface="Gill Sans"/>
                  </a:rPr>
                  <a:t> </a:t>
                </a:r>
                <a:r>
                  <a:rPr lang="en-US" sz="1400" dirty="0">
                    <a:solidFill>
                      <a:schemeClr val="dk1"/>
                    </a:solidFill>
                    <a:latin typeface="Gill Sans"/>
                    <a:ea typeface="Gill Sans"/>
                    <a:cs typeface="Gill Sans"/>
                    <a:sym typeface="Gill Sans"/>
                  </a:rPr>
                  <a:t>&amp; +8801645193991</a:t>
                </a:r>
                <a:endParaRPr dirty="0"/>
              </a:p>
            </p:txBody>
          </p:sp>
          <p:pic>
            <p:nvPicPr>
              <p:cNvPr id="115" name="Google Shape;115;p13" descr="https://uxwing.com/wp-content/themes/uxwing/download/communication-chat-call/landline-icon.png"/>
              <p:cNvPicPr preferRelativeResize="0"/>
              <p:nvPr/>
            </p:nvPicPr>
            <p:blipFill rotWithShape="1">
              <a:blip r:embed="rId7">
                <a:alphaModFix/>
              </a:blip>
              <a:srcRect/>
              <a:stretch/>
            </p:blipFill>
            <p:spPr>
              <a:xfrm>
                <a:off x="7969501" y="4632402"/>
                <a:ext cx="164055" cy="154349"/>
              </a:xfrm>
              <a:prstGeom prst="rect">
                <a:avLst/>
              </a:prstGeom>
              <a:noFill/>
              <a:ln>
                <a:noFill/>
              </a:ln>
            </p:spPr>
          </p:pic>
          <p:pic>
            <p:nvPicPr>
              <p:cNvPr id="116" name="Google Shape;116;p13" descr="Email Icon PNG vector in SVG, PDF, AI, CDR format"/>
              <p:cNvPicPr preferRelativeResize="0"/>
              <p:nvPr/>
            </p:nvPicPr>
            <p:blipFill rotWithShape="1">
              <a:blip r:embed="rId8">
                <a:alphaModFix/>
              </a:blip>
              <a:srcRect l="19326" t="10977" r="19246" b="11045"/>
              <a:stretch/>
            </p:blipFill>
            <p:spPr>
              <a:xfrm>
                <a:off x="7969501" y="4212448"/>
                <a:ext cx="154219" cy="139127"/>
              </a:xfrm>
              <a:prstGeom prst="rect">
                <a:avLst/>
              </a:prstGeom>
              <a:noFill/>
              <a:ln>
                <a:noFill/>
              </a:ln>
            </p:spPr>
          </p:pic>
          <p:pic>
            <p:nvPicPr>
              <p:cNvPr id="117" name="Google Shape;117;p13" descr="Address - Free interface icons"/>
              <p:cNvPicPr preferRelativeResize="0"/>
              <p:nvPr/>
            </p:nvPicPr>
            <p:blipFill rotWithShape="1">
              <a:blip r:embed="rId9">
                <a:alphaModFix/>
              </a:blip>
              <a:srcRect/>
              <a:stretch/>
            </p:blipFill>
            <p:spPr>
              <a:xfrm>
                <a:off x="7969501" y="3767825"/>
                <a:ext cx="154219" cy="157162"/>
              </a:xfrm>
              <a:prstGeom prst="rect">
                <a:avLst/>
              </a:prstGeom>
              <a:noFill/>
              <a:ln>
                <a:noFill/>
              </a:ln>
            </p:spPr>
          </p:pic>
          <p:pic>
            <p:nvPicPr>
              <p:cNvPr id="118" name="Google Shape;118;p13" descr="World Wide Web Logo Vectors &amp; Illustrations for Free Download"/>
              <p:cNvPicPr preferRelativeResize="0"/>
              <p:nvPr/>
            </p:nvPicPr>
            <p:blipFill rotWithShape="1">
              <a:blip r:embed="rId10">
                <a:alphaModFix/>
              </a:blip>
              <a:srcRect l="19133" t="22303" r="19855" b="21222"/>
              <a:stretch/>
            </p:blipFill>
            <p:spPr>
              <a:xfrm>
                <a:off x="7945378" y="4422802"/>
                <a:ext cx="178342" cy="165679"/>
              </a:xfrm>
              <a:prstGeom prst="flowChartAlternateProcess">
                <a:avLst/>
              </a:prstGeom>
              <a:noFill/>
              <a:ln>
                <a:noFill/>
              </a:ln>
            </p:spPr>
          </p:pic>
        </p:grpSp>
        <p:pic>
          <p:nvPicPr>
            <p:cNvPr id="119" name="Google Shape;119;p13"/>
            <p:cNvPicPr preferRelativeResize="0"/>
            <p:nvPr/>
          </p:nvPicPr>
          <p:blipFill rotWithShape="1">
            <a:blip r:embed="rId11">
              <a:alphaModFix/>
            </a:blip>
            <a:srcRect/>
            <a:stretch/>
          </p:blipFill>
          <p:spPr>
            <a:xfrm>
              <a:off x="11208406" y="6230679"/>
              <a:ext cx="212534" cy="198700"/>
            </a:xfrm>
            <a:prstGeom prst="rect">
              <a:avLst/>
            </a:prstGeom>
            <a:noFill/>
            <a:ln>
              <a:noFill/>
            </a:ln>
          </p:spPr>
        </p:pic>
      </p:grpSp>
      <p:pic>
        <p:nvPicPr>
          <p:cNvPr id="120" name="Google Shape;120;p13"/>
          <p:cNvPicPr preferRelativeResize="0"/>
          <p:nvPr/>
        </p:nvPicPr>
        <p:blipFill rotWithShape="1">
          <a:blip r:embed="rId12">
            <a:alphaModFix/>
          </a:blip>
          <a:srcRect/>
          <a:stretch/>
        </p:blipFill>
        <p:spPr>
          <a:xfrm>
            <a:off x="221100" y="106517"/>
            <a:ext cx="855225" cy="720385"/>
          </a:xfrm>
          <a:prstGeom prst="rect">
            <a:avLst/>
          </a:prstGeom>
          <a:noFill/>
          <a:ln>
            <a:noFill/>
          </a:ln>
        </p:spPr>
      </p:pic>
      <p:pic>
        <p:nvPicPr>
          <p:cNvPr id="121" name="Google Shape;121;p13"/>
          <p:cNvPicPr preferRelativeResize="0"/>
          <p:nvPr/>
        </p:nvPicPr>
        <p:blipFill rotWithShape="1">
          <a:blip r:embed="rId13">
            <a:alphaModFix/>
          </a:blip>
          <a:srcRect/>
          <a:stretch/>
        </p:blipFill>
        <p:spPr>
          <a:xfrm>
            <a:off x="10027809" y="87628"/>
            <a:ext cx="2054086" cy="78553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413"/>
        <p:cNvGrpSpPr/>
        <p:nvPr/>
      </p:nvGrpSpPr>
      <p:grpSpPr>
        <a:xfrm>
          <a:off x="0" y="0"/>
          <a:ext cx="0" cy="0"/>
          <a:chOff x="0" y="0"/>
          <a:chExt cx="0" cy="0"/>
        </a:xfrm>
      </p:grpSpPr>
      <p:pic>
        <p:nvPicPr>
          <p:cNvPr id="414" name="Google Shape;414;p22"/>
          <p:cNvPicPr preferRelativeResize="0"/>
          <p:nvPr/>
        </p:nvPicPr>
        <p:blipFill rotWithShape="1">
          <a:blip r:embed="rId3">
            <a:alphaModFix/>
          </a:blip>
          <a:srcRect t="1538" b="-1538"/>
          <a:stretch/>
        </p:blipFill>
        <p:spPr>
          <a:xfrm>
            <a:off x="0" y="6126480"/>
            <a:ext cx="12192000" cy="742950"/>
          </a:xfrm>
          <a:prstGeom prst="rect">
            <a:avLst/>
          </a:prstGeom>
          <a:noFill/>
          <a:ln>
            <a:noFill/>
          </a:ln>
        </p:spPr>
      </p:pic>
      <p:sp>
        <p:nvSpPr>
          <p:cNvPr id="415" name="Google Shape;415;p22"/>
          <p:cNvSpPr/>
          <p:nvPr/>
        </p:nvSpPr>
        <p:spPr>
          <a:xfrm>
            <a:off x="2" y="0"/>
            <a:ext cx="12191695" cy="6858000"/>
          </a:xfrm>
          <a:prstGeom prst="rect">
            <a:avLst/>
          </a:prstGeom>
          <a:gradFill>
            <a:gsLst>
              <a:gs pos="0">
                <a:srgbClr val="EBE9E6"/>
              </a:gs>
              <a:gs pos="100000">
                <a:srgbClr val="C9C5C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16" name="Google Shape;416;p22"/>
          <p:cNvSpPr/>
          <p:nvPr/>
        </p:nvSpPr>
        <p:spPr>
          <a:xfrm>
            <a:off x="659300" y="2113598"/>
            <a:ext cx="6855925" cy="1353016"/>
          </a:xfrm>
          <a:prstGeom prst="homePlate">
            <a:avLst>
              <a:gd name="adj" fmla="val 50000"/>
            </a:avLst>
          </a:prstGeom>
          <a:noFill/>
          <a:ln>
            <a:noFill/>
          </a:ln>
        </p:spPr>
        <p:txBody>
          <a:bodyPr spcFirstLastPara="1" wrap="square" lIns="91425" tIns="45700" rIns="91425" bIns="0" anchor="ctr" anchorCtr="0">
            <a:noAutofit/>
          </a:bodyPr>
          <a:lstStyle/>
          <a:p>
            <a:pPr marL="0" marR="0" lvl="0" indent="0" algn="l" rtl="0">
              <a:lnSpc>
                <a:spcPct val="90000"/>
              </a:lnSpc>
              <a:spcBef>
                <a:spcPts val="0"/>
              </a:spcBef>
              <a:spcAft>
                <a:spcPts val="0"/>
              </a:spcAft>
              <a:buNone/>
            </a:pPr>
            <a:r>
              <a:rPr lang="en-US" sz="3600" cap="none">
                <a:solidFill>
                  <a:schemeClr val="dk1"/>
                </a:solidFill>
                <a:latin typeface="Gill Sans"/>
                <a:ea typeface="Gill Sans"/>
                <a:cs typeface="Gill Sans"/>
                <a:sym typeface="Gill Sans"/>
              </a:rPr>
              <a:t>CURRICULUM VITAE OF ARC’S KEY PERSONS</a:t>
            </a:r>
            <a:endParaRPr/>
          </a:p>
        </p:txBody>
      </p:sp>
      <p:pic>
        <p:nvPicPr>
          <p:cNvPr id="417" name="Google Shape;417;p22" descr="A person sitting in a chair with a computer&#10;&#10;Description automatically generated"/>
          <p:cNvPicPr preferRelativeResize="0"/>
          <p:nvPr/>
        </p:nvPicPr>
        <p:blipFill rotWithShape="1">
          <a:blip r:embed="rId4">
            <a:alphaModFix/>
          </a:blip>
          <a:srcRect/>
          <a:stretch/>
        </p:blipFill>
        <p:spPr>
          <a:xfrm rot="-5400000">
            <a:off x="8172776" y="2629594"/>
            <a:ext cx="4337026" cy="2879787"/>
          </a:xfrm>
          <a:prstGeom prst="roundRect">
            <a:avLst>
              <a:gd name="adj" fmla="val 8594"/>
            </a:avLst>
          </a:prstGeom>
          <a:solidFill>
            <a:srgbClr val="ECECEC"/>
          </a:solidFill>
          <a:ln>
            <a:noFill/>
          </a:ln>
          <a:effectLst>
            <a:reflection stA="38000" endPos="28000" dist="5000" dir="5400000" sy="-100000" algn="bl" rotWithShape="0"/>
          </a:effectLst>
        </p:spPr>
      </p:pic>
      <p:pic>
        <p:nvPicPr>
          <p:cNvPr id="418" name="Google Shape;418;p22"/>
          <p:cNvPicPr preferRelativeResize="0"/>
          <p:nvPr/>
        </p:nvPicPr>
        <p:blipFill rotWithShape="1">
          <a:blip r:embed="rId5">
            <a:alphaModFix/>
          </a:blip>
          <a:srcRect/>
          <a:stretch/>
        </p:blipFill>
        <p:spPr>
          <a:xfrm>
            <a:off x="4137709" y="3120572"/>
            <a:ext cx="4676146" cy="3117430"/>
          </a:xfrm>
          <a:prstGeom prst="roundRect">
            <a:avLst>
              <a:gd name="adj" fmla="val 8594"/>
            </a:avLst>
          </a:prstGeom>
          <a:solidFill>
            <a:srgbClr val="ECECEC"/>
          </a:solidFill>
          <a:ln>
            <a:noFill/>
          </a:ln>
          <a:effectLst>
            <a:reflection stA="38000" endPos="28000" dist="5000" dir="5400000" sy="-100000" algn="bl" rotWithShape="0"/>
          </a:effectLst>
        </p:spPr>
      </p:pic>
      <p:cxnSp>
        <p:nvCxnSpPr>
          <p:cNvPr id="419" name="Google Shape;419;p22"/>
          <p:cNvCxnSpPr/>
          <p:nvPr/>
        </p:nvCxnSpPr>
        <p:spPr>
          <a:xfrm rot="10800000">
            <a:off x="672093" y="3429000"/>
            <a:ext cx="3045669" cy="0"/>
          </a:xfrm>
          <a:prstGeom prst="straightConnector1">
            <a:avLst/>
          </a:prstGeom>
          <a:noFill/>
          <a:ln w="22225" cap="flat" cmpd="sng">
            <a:solidFill>
              <a:srgbClr val="681237"/>
            </a:solidFill>
            <a:prstDash val="solid"/>
            <a:round/>
            <a:headEnd type="none" w="sm" len="sm"/>
            <a:tailEnd type="none" w="sm" len="sm"/>
          </a:ln>
        </p:spPr>
      </p:cxnSp>
      <p:pic>
        <p:nvPicPr>
          <p:cNvPr id="420" name="Google Shape;420;p22"/>
          <p:cNvPicPr preferRelativeResize="0"/>
          <p:nvPr/>
        </p:nvPicPr>
        <p:blipFill rotWithShape="1">
          <a:blip r:embed="rId6">
            <a:alphaModFix/>
          </a:blip>
          <a:srcRect/>
          <a:stretch/>
        </p:blipFill>
        <p:spPr>
          <a:xfrm>
            <a:off x="221100" y="106517"/>
            <a:ext cx="855225" cy="720385"/>
          </a:xfrm>
          <a:prstGeom prst="rect">
            <a:avLst/>
          </a:prstGeom>
          <a:noFill/>
          <a:ln>
            <a:noFill/>
          </a:ln>
        </p:spPr>
      </p:pic>
      <p:pic>
        <p:nvPicPr>
          <p:cNvPr id="421" name="Google Shape;421;p22"/>
          <p:cNvPicPr preferRelativeResize="0"/>
          <p:nvPr/>
        </p:nvPicPr>
        <p:blipFill rotWithShape="1">
          <a:blip r:embed="rId7">
            <a:alphaModFix/>
          </a:blip>
          <a:srcRect/>
          <a:stretch/>
        </p:blipFill>
        <p:spPr>
          <a:xfrm>
            <a:off x="10027809" y="87628"/>
            <a:ext cx="2054086" cy="785537"/>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rgbClr val="EBE9E6"/>
            </a:gs>
            <a:gs pos="100000">
              <a:srgbClr val="C9C5C0"/>
            </a:gs>
          </a:gsLst>
          <a:path path="circle">
            <a:fillToRect l="50000" t="50000" r="50000" b="50000"/>
          </a:path>
          <a:tileRect/>
        </a:gradFill>
        <a:effectLst/>
      </p:bgPr>
    </p:bg>
    <p:spTree>
      <p:nvGrpSpPr>
        <p:cNvPr id="1" name="Shape 426"/>
        <p:cNvGrpSpPr/>
        <p:nvPr/>
      </p:nvGrpSpPr>
      <p:grpSpPr>
        <a:xfrm>
          <a:off x="0" y="0"/>
          <a:ext cx="0" cy="0"/>
          <a:chOff x="0" y="0"/>
          <a:chExt cx="0" cy="0"/>
        </a:xfrm>
      </p:grpSpPr>
      <p:pic>
        <p:nvPicPr>
          <p:cNvPr id="427" name="Google Shape;427;p23"/>
          <p:cNvPicPr preferRelativeResize="0"/>
          <p:nvPr/>
        </p:nvPicPr>
        <p:blipFill rotWithShape="1">
          <a:blip r:embed="rId3">
            <a:alphaModFix amt="5000"/>
          </a:blip>
          <a:srcRect/>
          <a:stretch/>
        </p:blipFill>
        <p:spPr>
          <a:xfrm>
            <a:off x="7155096" y="2664049"/>
            <a:ext cx="4695825" cy="3955452"/>
          </a:xfrm>
          <a:prstGeom prst="rect">
            <a:avLst/>
          </a:prstGeom>
          <a:noFill/>
          <a:ln>
            <a:noFill/>
          </a:ln>
        </p:spPr>
      </p:pic>
      <p:sp>
        <p:nvSpPr>
          <p:cNvPr id="428" name="Google Shape;428;p23"/>
          <p:cNvSpPr/>
          <p:nvPr/>
        </p:nvSpPr>
        <p:spPr>
          <a:xfrm>
            <a:off x="0" y="0"/>
            <a:ext cx="3771048" cy="6858000"/>
          </a:xfrm>
          <a:custGeom>
            <a:avLst/>
            <a:gdLst/>
            <a:ahLst/>
            <a:cxnLst/>
            <a:rect l="l" t="t" r="r" b="b"/>
            <a:pathLst>
              <a:path w="10058400" h="3372485" extrusionOk="0">
                <a:moveTo>
                  <a:pt x="10058400" y="0"/>
                </a:moveTo>
                <a:lnTo>
                  <a:pt x="0" y="0"/>
                </a:lnTo>
                <a:lnTo>
                  <a:pt x="0" y="3371913"/>
                </a:lnTo>
                <a:lnTo>
                  <a:pt x="10058400" y="3371913"/>
                </a:lnTo>
                <a:lnTo>
                  <a:pt x="10058400" y="0"/>
                </a:lnTo>
                <a:close/>
              </a:path>
            </a:pathLst>
          </a:custGeom>
          <a:solidFill>
            <a:srgbClr val="681237"/>
          </a:solidFill>
          <a:ln w="9525" cap="flat" cmpd="sng">
            <a:solidFill>
              <a:srgbClr val="681237"/>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87">
              <a:solidFill>
                <a:schemeClr val="dk1"/>
              </a:solidFill>
              <a:latin typeface="Gill Sans"/>
              <a:ea typeface="Gill Sans"/>
              <a:cs typeface="Gill Sans"/>
              <a:sym typeface="Gill Sans"/>
            </a:endParaRPr>
          </a:p>
        </p:txBody>
      </p:sp>
      <p:sp>
        <p:nvSpPr>
          <p:cNvPr id="429" name="Google Shape;429;p23"/>
          <p:cNvSpPr txBox="1"/>
          <p:nvPr/>
        </p:nvSpPr>
        <p:spPr>
          <a:xfrm>
            <a:off x="153664" y="3040612"/>
            <a:ext cx="3370586" cy="1337310"/>
          </a:xfrm>
          <a:prstGeom prst="rect">
            <a:avLst/>
          </a:prstGeom>
          <a:noFill/>
          <a:ln>
            <a:noFill/>
          </a:ln>
        </p:spPr>
        <p:txBody>
          <a:bodyPr spcFirstLastPara="1" wrap="square" lIns="0" tIns="11175" rIns="0" bIns="0" anchor="t" anchorCtr="0">
            <a:spAutoFit/>
          </a:bodyPr>
          <a:lstStyle/>
          <a:p>
            <a:pPr marL="12700" marR="5080" lvl="0" indent="0" algn="l" rtl="0">
              <a:spcBef>
                <a:spcPts val="0"/>
              </a:spcBef>
              <a:spcAft>
                <a:spcPts val="0"/>
              </a:spcAft>
              <a:buNone/>
            </a:pPr>
            <a:r>
              <a:rPr lang="en-US" sz="1200">
                <a:solidFill>
                  <a:schemeClr val="lt1"/>
                </a:solidFill>
                <a:latin typeface="Times New Roman"/>
                <a:ea typeface="Times New Roman"/>
                <a:cs typeface="Times New Roman"/>
                <a:sym typeface="Times New Roman"/>
              </a:rPr>
              <a:t>Audit Partner</a:t>
            </a:r>
            <a:endParaRPr/>
          </a:p>
          <a:p>
            <a:pPr marL="12700" marR="5080" lvl="0" indent="0" algn="l" rtl="0">
              <a:spcBef>
                <a:spcPts val="100"/>
              </a:spcBef>
              <a:spcAft>
                <a:spcPts val="0"/>
              </a:spcAft>
              <a:buNone/>
            </a:pPr>
            <a:r>
              <a:rPr lang="en-US" sz="1200">
                <a:solidFill>
                  <a:schemeClr val="lt1"/>
                </a:solidFill>
                <a:latin typeface="Times New Roman"/>
                <a:ea typeface="Times New Roman"/>
                <a:cs typeface="Times New Roman"/>
                <a:sym typeface="Times New Roman"/>
              </a:rPr>
              <a:t>14 Years exprience in the field of  Tax,  VAT  and other fiscal issues of Bangladesh.</a:t>
            </a:r>
            <a:endParaRPr/>
          </a:p>
          <a:p>
            <a:pPr marL="12700" marR="5080" lvl="0" indent="0" algn="l" rtl="0">
              <a:spcBef>
                <a:spcPts val="100"/>
              </a:spcBef>
              <a:spcAft>
                <a:spcPts val="0"/>
              </a:spcAft>
              <a:buNone/>
            </a:pPr>
            <a:r>
              <a:rPr lang="en-US" sz="1200">
                <a:solidFill>
                  <a:schemeClr val="lt1"/>
                </a:solidFill>
                <a:latin typeface="Times New Roman"/>
                <a:ea typeface="Times New Roman"/>
                <a:cs typeface="Times New Roman"/>
                <a:sym typeface="Times New Roman"/>
              </a:rPr>
              <a:t>Hotline: +8801724166730 </a:t>
            </a:r>
            <a:endParaRPr/>
          </a:p>
          <a:p>
            <a:pPr marL="12700" marR="5080" lvl="0" indent="0" algn="l" rtl="0">
              <a:spcBef>
                <a:spcPts val="100"/>
              </a:spcBef>
              <a:spcAft>
                <a:spcPts val="0"/>
              </a:spcAft>
              <a:buNone/>
            </a:pPr>
            <a:r>
              <a:rPr lang="en-US" sz="1200">
                <a:solidFill>
                  <a:schemeClr val="lt1"/>
                </a:solidFill>
                <a:latin typeface="Times New Roman"/>
                <a:ea typeface="Times New Roman"/>
                <a:cs typeface="Times New Roman"/>
                <a:sym typeface="Times New Roman"/>
              </a:rPr>
              <a:t>              +880255045267-68    </a:t>
            </a:r>
            <a:endParaRPr/>
          </a:p>
          <a:p>
            <a:pPr marL="12700" marR="5080" lvl="0" indent="0" algn="l" rtl="0">
              <a:spcBef>
                <a:spcPts val="100"/>
              </a:spcBef>
              <a:spcAft>
                <a:spcPts val="0"/>
              </a:spcAft>
              <a:buNone/>
            </a:pPr>
            <a:r>
              <a:rPr lang="en-US" sz="1200">
                <a:solidFill>
                  <a:schemeClr val="lt1"/>
                </a:solidFill>
                <a:latin typeface="Times New Roman"/>
                <a:ea typeface="Times New Roman"/>
                <a:cs typeface="Times New Roman"/>
                <a:sym typeface="Times New Roman"/>
              </a:rPr>
              <a:t>Email: mohan@arccabd.com, mhnadkr@gmail.com  </a:t>
            </a:r>
            <a:endParaRPr/>
          </a:p>
          <a:p>
            <a:pPr marL="12700" marR="5080" lvl="0" indent="0" algn="l" rtl="0">
              <a:lnSpc>
                <a:spcPct val="97000"/>
              </a:lnSpc>
              <a:spcBef>
                <a:spcPts val="100"/>
              </a:spcBef>
              <a:spcAft>
                <a:spcPts val="0"/>
              </a:spcAft>
              <a:buNone/>
            </a:pPr>
            <a:r>
              <a:rPr lang="en-US" sz="1200">
                <a:solidFill>
                  <a:schemeClr val="lt1"/>
                </a:solidFill>
                <a:latin typeface="Times New Roman"/>
                <a:ea typeface="Times New Roman"/>
                <a:cs typeface="Times New Roman"/>
                <a:sym typeface="Times New Roman"/>
              </a:rPr>
              <a:t>Website: www.arccabd.com</a:t>
            </a:r>
            <a:endParaRPr sz="1200">
              <a:solidFill>
                <a:schemeClr val="lt1"/>
              </a:solidFill>
              <a:latin typeface="Times New Roman"/>
              <a:ea typeface="Times New Roman"/>
              <a:cs typeface="Times New Roman"/>
              <a:sym typeface="Times New Roman"/>
            </a:endParaRPr>
          </a:p>
        </p:txBody>
      </p:sp>
      <p:sp>
        <p:nvSpPr>
          <p:cNvPr id="430" name="Google Shape;430;p23"/>
          <p:cNvSpPr txBox="1"/>
          <p:nvPr/>
        </p:nvSpPr>
        <p:spPr>
          <a:xfrm>
            <a:off x="153664" y="2815930"/>
            <a:ext cx="2845990" cy="228417"/>
          </a:xfrm>
          <a:prstGeom prst="rect">
            <a:avLst/>
          </a:prstGeom>
          <a:noFill/>
          <a:ln>
            <a:noFill/>
          </a:ln>
        </p:spPr>
        <p:txBody>
          <a:bodyPr spcFirstLastPara="1" wrap="square" lIns="0" tIns="11175" rIns="0" bIns="0" anchor="t" anchorCtr="0">
            <a:spAutoFit/>
          </a:bodyPr>
          <a:lstStyle/>
          <a:p>
            <a:pPr marL="11196" marR="0" lvl="0" indent="0" algn="l" rtl="0">
              <a:spcBef>
                <a:spcPts val="0"/>
              </a:spcBef>
              <a:spcAft>
                <a:spcPts val="0"/>
              </a:spcAft>
              <a:buNone/>
            </a:pPr>
            <a:r>
              <a:rPr lang="en-US" sz="1411" b="1">
                <a:solidFill>
                  <a:srgbClr val="FFFFFF"/>
                </a:solidFill>
                <a:latin typeface="Times New Roman"/>
                <a:ea typeface="Times New Roman"/>
                <a:cs typeface="Times New Roman"/>
                <a:sym typeface="Times New Roman"/>
              </a:rPr>
              <a:t>Mohan Adhikari, FCA</a:t>
            </a:r>
            <a:endParaRPr/>
          </a:p>
        </p:txBody>
      </p:sp>
      <p:sp>
        <p:nvSpPr>
          <p:cNvPr id="431" name="Google Shape;431;p23"/>
          <p:cNvSpPr/>
          <p:nvPr/>
        </p:nvSpPr>
        <p:spPr>
          <a:xfrm>
            <a:off x="4133739" y="5267927"/>
            <a:ext cx="2658666" cy="230847"/>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81237"/>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FFFFFF"/>
                </a:solidFill>
                <a:latin typeface="Times New Roman"/>
                <a:ea typeface="Times New Roman"/>
                <a:cs typeface="Times New Roman"/>
                <a:sym typeface="Times New Roman"/>
              </a:rPr>
              <a:t>Specializations</a:t>
            </a:r>
            <a:r>
              <a:rPr lang="en-US" sz="1400">
                <a:solidFill>
                  <a:srgbClr val="FFFFFF"/>
                </a:solidFill>
                <a:latin typeface="Times New Roman"/>
                <a:ea typeface="Times New Roman"/>
                <a:cs typeface="Times New Roman"/>
                <a:sym typeface="Times New Roman"/>
              </a:rPr>
              <a:t>:</a:t>
            </a:r>
            <a:endParaRPr/>
          </a:p>
          <a:p>
            <a:pPr marL="0" marR="0" lvl="0" indent="0" algn="l" rtl="0">
              <a:spcBef>
                <a:spcPts val="0"/>
              </a:spcBef>
              <a:spcAft>
                <a:spcPts val="0"/>
              </a:spcAft>
              <a:buNone/>
            </a:pPr>
            <a:endParaRPr sz="100">
              <a:solidFill>
                <a:schemeClr val="dk1"/>
              </a:solidFill>
              <a:latin typeface="Gill Sans"/>
              <a:ea typeface="Gill Sans"/>
              <a:cs typeface="Gill Sans"/>
              <a:sym typeface="Gill Sans"/>
            </a:endParaRPr>
          </a:p>
        </p:txBody>
      </p:sp>
      <p:sp>
        <p:nvSpPr>
          <p:cNvPr id="432" name="Google Shape;432;p23"/>
          <p:cNvSpPr/>
          <p:nvPr/>
        </p:nvSpPr>
        <p:spPr>
          <a:xfrm>
            <a:off x="4133739" y="3518015"/>
            <a:ext cx="2658666" cy="230847"/>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81237"/>
          </a:solidFill>
          <a:ln>
            <a:noFill/>
          </a:ln>
        </p:spPr>
        <p:txBody>
          <a:bodyPr spcFirstLastPara="1" wrap="square" lIns="0" tIns="0" rIns="0" bIns="0" anchor="t" anchorCtr="0">
            <a:noAutofit/>
          </a:bodyPr>
          <a:lstStyle/>
          <a:p>
            <a:pPr marL="11196" marR="0" lvl="0" indent="0" algn="l" rtl="0">
              <a:spcBef>
                <a:spcPts val="0"/>
              </a:spcBef>
              <a:spcAft>
                <a:spcPts val="0"/>
              </a:spcAft>
              <a:buNone/>
            </a:pPr>
            <a:r>
              <a:rPr lang="en-US" sz="1400" b="1">
                <a:solidFill>
                  <a:srgbClr val="FFFFFF"/>
                </a:solidFill>
                <a:latin typeface="Times New Roman"/>
                <a:ea typeface="Times New Roman"/>
                <a:cs typeface="Times New Roman"/>
                <a:sym typeface="Times New Roman"/>
              </a:rPr>
              <a:t>Training: </a:t>
            </a:r>
            <a:endParaRPr sz="1400" b="1">
              <a:solidFill>
                <a:schemeClr val="dk1"/>
              </a:solidFill>
              <a:latin typeface="Times New Roman"/>
              <a:ea typeface="Times New Roman"/>
              <a:cs typeface="Times New Roman"/>
              <a:sym typeface="Times New Roman"/>
            </a:endParaRPr>
          </a:p>
        </p:txBody>
      </p:sp>
      <p:sp>
        <p:nvSpPr>
          <p:cNvPr id="433" name="Google Shape;433;p23"/>
          <p:cNvSpPr/>
          <p:nvPr/>
        </p:nvSpPr>
        <p:spPr>
          <a:xfrm>
            <a:off x="4133739" y="3057935"/>
            <a:ext cx="2658666" cy="230847"/>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81237"/>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FFFFFF"/>
                </a:solidFill>
                <a:latin typeface="Times New Roman"/>
                <a:ea typeface="Times New Roman"/>
                <a:cs typeface="Times New Roman"/>
                <a:sym typeface="Times New Roman"/>
              </a:rPr>
              <a:t>Educational Qualifications:</a:t>
            </a:r>
            <a:endParaRPr sz="14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00">
              <a:solidFill>
                <a:schemeClr val="dk1"/>
              </a:solidFill>
              <a:latin typeface="Gill Sans"/>
              <a:ea typeface="Gill Sans"/>
              <a:cs typeface="Gill Sans"/>
              <a:sym typeface="Gill Sans"/>
            </a:endParaRPr>
          </a:p>
        </p:txBody>
      </p:sp>
      <p:sp>
        <p:nvSpPr>
          <p:cNvPr id="434" name="Google Shape;434;p23"/>
          <p:cNvSpPr/>
          <p:nvPr/>
        </p:nvSpPr>
        <p:spPr>
          <a:xfrm>
            <a:off x="4133739" y="2062668"/>
            <a:ext cx="2658666" cy="230847"/>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81237"/>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lt1"/>
                </a:solidFill>
                <a:latin typeface="Times New Roman"/>
                <a:ea typeface="Times New Roman"/>
                <a:cs typeface="Times New Roman"/>
                <a:sym typeface="Times New Roman"/>
              </a:rPr>
              <a:t>Professional</a:t>
            </a:r>
            <a:r>
              <a:rPr lang="en-US" sz="1400">
                <a:solidFill>
                  <a:srgbClr val="FFFFFF"/>
                </a:solidFill>
                <a:latin typeface="Times New Roman"/>
                <a:ea typeface="Times New Roman"/>
                <a:cs typeface="Times New Roman"/>
                <a:sym typeface="Times New Roman"/>
              </a:rPr>
              <a:t> </a:t>
            </a:r>
            <a:r>
              <a:rPr lang="en-US" sz="1400" b="1">
                <a:solidFill>
                  <a:schemeClr val="lt1"/>
                </a:solidFill>
                <a:latin typeface="Times New Roman"/>
                <a:ea typeface="Times New Roman"/>
                <a:cs typeface="Times New Roman"/>
                <a:sym typeface="Times New Roman"/>
              </a:rPr>
              <a:t>Membership</a:t>
            </a:r>
            <a:r>
              <a:rPr lang="en-US" sz="1400">
                <a:solidFill>
                  <a:srgbClr val="FFFFFF"/>
                </a:solidFill>
                <a:latin typeface="Times New Roman"/>
                <a:ea typeface="Times New Roman"/>
                <a:cs typeface="Times New Roman"/>
                <a:sym typeface="Times New Roman"/>
              </a:rPr>
              <a:t>:</a:t>
            </a: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00">
              <a:solidFill>
                <a:schemeClr val="dk1"/>
              </a:solidFill>
              <a:latin typeface="Gill Sans"/>
              <a:ea typeface="Gill Sans"/>
              <a:cs typeface="Gill Sans"/>
              <a:sym typeface="Gill Sans"/>
            </a:endParaRPr>
          </a:p>
        </p:txBody>
      </p:sp>
      <p:sp>
        <p:nvSpPr>
          <p:cNvPr id="435" name="Google Shape;435;p23"/>
          <p:cNvSpPr/>
          <p:nvPr/>
        </p:nvSpPr>
        <p:spPr>
          <a:xfrm>
            <a:off x="4133739" y="200098"/>
            <a:ext cx="2658666" cy="230847"/>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81237"/>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lt1"/>
                </a:solidFill>
                <a:latin typeface="Times New Roman"/>
                <a:ea typeface="Times New Roman"/>
                <a:cs typeface="Times New Roman"/>
                <a:sym typeface="Times New Roman"/>
              </a:rPr>
              <a:t>Experience:</a:t>
            </a:r>
            <a:endParaRPr sz="1400" b="1">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100">
              <a:solidFill>
                <a:schemeClr val="dk1"/>
              </a:solidFill>
              <a:latin typeface="Gill Sans"/>
              <a:ea typeface="Gill Sans"/>
              <a:cs typeface="Gill Sans"/>
              <a:sym typeface="Gill Sans"/>
            </a:endParaRPr>
          </a:p>
        </p:txBody>
      </p:sp>
      <p:pic>
        <p:nvPicPr>
          <p:cNvPr id="436" name="Google Shape;436;p23" descr="A person sitting at a desk using a computer&#10;&#10;Description automatically generated"/>
          <p:cNvPicPr preferRelativeResize="0"/>
          <p:nvPr/>
        </p:nvPicPr>
        <p:blipFill rotWithShape="1">
          <a:blip r:embed="rId4">
            <a:alphaModFix/>
          </a:blip>
          <a:srcRect/>
          <a:stretch/>
        </p:blipFill>
        <p:spPr>
          <a:xfrm>
            <a:off x="96514" y="268474"/>
            <a:ext cx="3581999" cy="2507399"/>
          </a:xfrm>
          <a:prstGeom prst="rect">
            <a:avLst/>
          </a:prstGeom>
          <a:noFill/>
          <a:ln>
            <a:noFill/>
          </a:ln>
        </p:spPr>
      </p:pic>
      <p:sp>
        <p:nvSpPr>
          <p:cNvPr id="437" name="Google Shape;437;p23"/>
          <p:cNvSpPr txBox="1"/>
          <p:nvPr/>
        </p:nvSpPr>
        <p:spPr>
          <a:xfrm>
            <a:off x="4036822" y="430945"/>
            <a:ext cx="6790785" cy="163410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100">
                <a:solidFill>
                  <a:schemeClr val="dk1"/>
                </a:solidFill>
                <a:latin typeface="Times New Roman"/>
                <a:ea typeface="Times New Roman"/>
                <a:cs typeface="Times New Roman"/>
                <a:sym typeface="Times New Roman"/>
              </a:rPr>
              <a:t>Present: Audit Partner, Adhikari Roy &amp; Co., Chartered Accountants (November 2022 to Present)</a:t>
            </a:r>
            <a:endParaRPr/>
          </a:p>
          <a:p>
            <a:pPr marL="0" marR="0" lvl="0" indent="0" algn="just" rtl="0">
              <a:lnSpc>
                <a:spcPct val="115000"/>
              </a:lnSpc>
              <a:spcBef>
                <a:spcPts val="0"/>
              </a:spcBef>
              <a:spcAft>
                <a:spcPts val="0"/>
              </a:spcAft>
              <a:buNone/>
            </a:pPr>
            <a:r>
              <a:rPr lang="en-US" sz="1100" b="1" u="sng">
                <a:solidFill>
                  <a:schemeClr val="dk1"/>
                </a:solidFill>
                <a:latin typeface="Times New Roman"/>
                <a:ea typeface="Times New Roman"/>
                <a:cs typeface="Times New Roman"/>
                <a:sym typeface="Times New Roman"/>
              </a:rPr>
              <a:t>Previous Experiences:</a:t>
            </a:r>
            <a:endParaRPr sz="1100" b="1" u="sng">
              <a:solidFill>
                <a:schemeClr val="dk1"/>
              </a:solidFill>
              <a:latin typeface="Times New Roman"/>
              <a:ea typeface="Times New Roman"/>
              <a:cs typeface="Times New Roman"/>
              <a:sym typeface="Times New Roman"/>
            </a:endParaRPr>
          </a:p>
          <a:p>
            <a:pPr marL="171450" marR="0" lvl="0" indent="-171450" algn="l" rtl="0">
              <a:lnSpc>
                <a:spcPct val="115000"/>
              </a:lnSpc>
              <a:spcBef>
                <a:spcPts val="0"/>
              </a:spcBef>
              <a:spcAft>
                <a:spcPts val="0"/>
              </a:spcAft>
              <a:buClr>
                <a:schemeClr val="dk1"/>
              </a:buClr>
              <a:buSzPts val="1100"/>
              <a:buFont typeface="Noto Sans Symbols"/>
              <a:buChar char="❖"/>
            </a:pPr>
            <a:r>
              <a:rPr lang="en-US" sz="1100">
                <a:solidFill>
                  <a:schemeClr val="dk1"/>
                </a:solidFill>
                <a:latin typeface="Times New Roman"/>
                <a:ea typeface="Times New Roman"/>
                <a:cs typeface="Times New Roman"/>
                <a:sym typeface="Times New Roman"/>
              </a:rPr>
              <a:t>Partner of Pinaki &amp; Company, Chartered Accountants (March 2017 to October 2022)</a:t>
            </a:r>
            <a:endParaRPr sz="1100">
              <a:solidFill>
                <a:schemeClr val="dk1"/>
              </a:solidFill>
              <a:latin typeface="Times New Roman"/>
              <a:ea typeface="Times New Roman"/>
              <a:cs typeface="Times New Roman"/>
              <a:sym typeface="Times New Roman"/>
            </a:endParaRPr>
          </a:p>
          <a:p>
            <a:pPr marL="171450" marR="0" lvl="0" indent="-171450" algn="l" rtl="0">
              <a:lnSpc>
                <a:spcPct val="115000"/>
              </a:lnSpc>
              <a:spcBef>
                <a:spcPts val="0"/>
              </a:spcBef>
              <a:spcAft>
                <a:spcPts val="0"/>
              </a:spcAft>
              <a:buClr>
                <a:schemeClr val="dk1"/>
              </a:buClr>
              <a:buSzPts val="1100"/>
              <a:buFont typeface="Noto Sans Symbols"/>
              <a:buChar char="❖"/>
            </a:pPr>
            <a:r>
              <a:rPr lang="en-US" sz="1100">
                <a:solidFill>
                  <a:schemeClr val="dk1"/>
                </a:solidFill>
                <a:latin typeface="Times New Roman"/>
                <a:ea typeface="Times New Roman"/>
                <a:cs typeface="Times New Roman"/>
                <a:sym typeface="Times New Roman"/>
              </a:rPr>
              <a:t>Assistant General Manager (Finance &amp; Accounts) Ha-Meem Group, a largest RMG Sector in Bangladesh</a:t>
            </a:r>
            <a:endParaRPr/>
          </a:p>
          <a:p>
            <a:pPr marL="0" marR="0" lvl="0" indent="0" algn="l" rtl="0">
              <a:lnSpc>
                <a:spcPct val="115000"/>
              </a:lnSpc>
              <a:spcBef>
                <a:spcPts val="0"/>
              </a:spcBef>
              <a:spcAft>
                <a:spcPts val="0"/>
              </a:spcAft>
              <a:buNone/>
            </a:pPr>
            <a:r>
              <a:rPr lang="en-US" sz="1100">
                <a:solidFill>
                  <a:schemeClr val="dk1"/>
                </a:solidFill>
                <a:latin typeface="Times New Roman"/>
                <a:ea typeface="Times New Roman"/>
                <a:cs typeface="Times New Roman"/>
                <a:sym typeface="Times New Roman"/>
              </a:rPr>
              <a:t>      (December 2014 to February 2017)</a:t>
            </a:r>
            <a:endParaRPr/>
          </a:p>
          <a:p>
            <a:pPr marL="171450" marR="0" lvl="0" indent="-171450" algn="l" rtl="0">
              <a:lnSpc>
                <a:spcPct val="115000"/>
              </a:lnSpc>
              <a:spcBef>
                <a:spcPts val="0"/>
              </a:spcBef>
              <a:spcAft>
                <a:spcPts val="0"/>
              </a:spcAft>
              <a:buClr>
                <a:schemeClr val="dk1"/>
              </a:buClr>
              <a:buSzPts val="1100"/>
              <a:buFont typeface="Noto Sans Symbols"/>
              <a:buChar char="❖"/>
            </a:pPr>
            <a:r>
              <a:rPr lang="en-US" sz="1100">
                <a:solidFill>
                  <a:schemeClr val="dk1"/>
                </a:solidFill>
                <a:latin typeface="Times New Roman"/>
                <a:ea typeface="Times New Roman"/>
                <a:cs typeface="Times New Roman"/>
                <a:sym typeface="Times New Roman"/>
              </a:rPr>
              <a:t>Assistant Manager (Finance 7 Accounts) Bangladesh Freight Forwarders Association (BAFFA)</a:t>
            </a:r>
            <a:endParaRPr sz="1100">
              <a:solidFill>
                <a:schemeClr val="dk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1100">
                <a:solidFill>
                  <a:schemeClr val="dk1"/>
                </a:solidFill>
                <a:latin typeface="Times New Roman"/>
                <a:ea typeface="Times New Roman"/>
                <a:cs typeface="Times New Roman"/>
                <a:sym typeface="Times New Roman"/>
              </a:rPr>
              <a:t>      (June  2011 to December  2014) </a:t>
            </a:r>
            <a:endParaRPr sz="1100">
              <a:solidFill>
                <a:schemeClr val="dk1"/>
              </a:solidFill>
              <a:latin typeface="Times New Roman"/>
              <a:ea typeface="Times New Roman"/>
              <a:cs typeface="Times New Roman"/>
              <a:sym typeface="Times New Roman"/>
            </a:endParaRPr>
          </a:p>
          <a:p>
            <a:pPr marL="171450" marR="0" lvl="0" indent="-171450" algn="just" rtl="0">
              <a:lnSpc>
                <a:spcPct val="115000"/>
              </a:lnSpc>
              <a:spcBef>
                <a:spcPts val="0"/>
              </a:spcBef>
              <a:spcAft>
                <a:spcPts val="0"/>
              </a:spcAft>
              <a:buClr>
                <a:schemeClr val="dk1"/>
              </a:buClr>
              <a:buSzPts val="1100"/>
              <a:buFont typeface="Noto Sans Symbols"/>
              <a:buChar char="❖"/>
            </a:pPr>
            <a:r>
              <a:rPr lang="en-US" sz="1100">
                <a:solidFill>
                  <a:schemeClr val="dk1"/>
                </a:solidFill>
                <a:latin typeface="Times New Roman"/>
                <a:ea typeface="Times New Roman"/>
                <a:cs typeface="Times New Roman"/>
                <a:sym typeface="Times New Roman"/>
              </a:rPr>
              <a:t>Chartered Accountancy article ship Course (June 2008 to May 2011)</a:t>
            </a:r>
            <a:endParaRPr/>
          </a:p>
        </p:txBody>
      </p:sp>
      <p:sp>
        <p:nvSpPr>
          <p:cNvPr id="438" name="Google Shape;438;p23"/>
          <p:cNvSpPr txBox="1"/>
          <p:nvPr/>
        </p:nvSpPr>
        <p:spPr>
          <a:xfrm>
            <a:off x="4034605" y="2299688"/>
            <a:ext cx="7004870" cy="769441"/>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100"/>
              <a:buFont typeface="Noto Sans Symbols"/>
              <a:buChar char="❖"/>
            </a:pPr>
            <a:r>
              <a:rPr lang="en-US" sz="1100">
                <a:solidFill>
                  <a:schemeClr val="dk1"/>
                </a:solidFill>
                <a:latin typeface="Times New Roman"/>
                <a:ea typeface="Times New Roman"/>
                <a:cs typeface="Times New Roman"/>
                <a:sym typeface="Times New Roman"/>
              </a:rPr>
              <a:t>Fellow Chartered Accountant (FCA) under the Institute of Chartered Accountants of Bangladesh (Enroll No. 1729).</a:t>
            </a:r>
            <a:endParaRPr/>
          </a:p>
          <a:p>
            <a:pPr marL="342900" marR="0" lvl="0" indent="-342900" algn="just" rtl="0">
              <a:spcBef>
                <a:spcPts val="0"/>
              </a:spcBef>
              <a:spcAft>
                <a:spcPts val="0"/>
              </a:spcAft>
              <a:buClr>
                <a:schemeClr val="dk1"/>
              </a:buClr>
              <a:buSzPts val="1100"/>
              <a:buFont typeface="Noto Sans Symbols"/>
              <a:buChar char="❖"/>
            </a:pPr>
            <a:r>
              <a:rPr lang="en-US" sz="1100">
                <a:solidFill>
                  <a:schemeClr val="dk1"/>
                </a:solidFill>
                <a:latin typeface="Times New Roman"/>
                <a:ea typeface="Times New Roman"/>
                <a:cs typeface="Times New Roman"/>
                <a:sym typeface="Times New Roman"/>
              </a:rPr>
              <a:t>Enlisted in National Board of Revenue (NBR) as an Income Tax Practitioner (ITP) bearing registration no. 10744. </a:t>
            </a:r>
            <a:endParaRPr/>
          </a:p>
          <a:p>
            <a:pPr marL="342900" marR="0" lvl="0" indent="-342900" algn="just" rtl="0">
              <a:spcBef>
                <a:spcPts val="0"/>
              </a:spcBef>
              <a:spcAft>
                <a:spcPts val="0"/>
              </a:spcAft>
              <a:buClr>
                <a:schemeClr val="dk1"/>
              </a:buClr>
              <a:buSzPts val="1100"/>
              <a:buFont typeface="Noto Sans Symbols"/>
              <a:buChar char="❖"/>
            </a:pPr>
            <a:r>
              <a:rPr lang="en-US" sz="1100">
                <a:solidFill>
                  <a:schemeClr val="dk1"/>
                </a:solidFill>
                <a:latin typeface="Times New Roman"/>
                <a:ea typeface="Times New Roman"/>
                <a:cs typeface="Times New Roman"/>
                <a:sym typeface="Times New Roman"/>
              </a:rPr>
              <a:t>Enlisted in National Board of Revenue (NBR) as a VAT Consultant bearing License no. C202256</a:t>
            </a:r>
            <a:endParaRPr/>
          </a:p>
          <a:p>
            <a:pPr marL="342900" marR="0" lvl="0" indent="-342900" algn="just" rtl="0">
              <a:spcBef>
                <a:spcPts val="0"/>
              </a:spcBef>
              <a:spcAft>
                <a:spcPts val="0"/>
              </a:spcAft>
              <a:buClr>
                <a:schemeClr val="dk1"/>
              </a:buClr>
              <a:buSzPts val="1100"/>
              <a:buFont typeface="Noto Sans Symbols"/>
              <a:buChar char="❖"/>
            </a:pPr>
            <a:r>
              <a:rPr lang="en-US" sz="1100">
                <a:solidFill>
                  <a:schemeClr val="dk1"/>
                </a:solidFill>
                <a:latin typeface="Times New Roman"/>
                <a:ea typeface="Times New Roman"/>
                <a:cs typeface="Times New Roman"/>
                <a:sym typeface="Times New Roman"/>
              </a:rPr>
              <a:t>Member of Professional Club Limited (Membership no. 0199)</a:t>
            </a:r>
            <a:endParaRPr/>
          </a:p>
        </p:txBody>
      </p:sp>
      <p:sp>
        <p:nvSpPr>
          <p:cNvPr id="439" name="Google Shape;439;p23"/>
          <p:cNvSpPr txBox="1"/>
          <p:nvPr/>
        </p:nvSpPr>
        <p:spPr>
          <a:xfrm>
            <a:off x="4034605" y="3268274"/>
            <a:ext cx="6096000" cy="271421"/>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chemeClr val="dk1"/>
              </a:buClr>
              <a:buSzPts val="1100"/>
              <a:buFont typeface="Noto Sans Symbols"/>
              <a:buChar char="❖"/>
            </a:pPr>
            <a:r>
              <a:rPr lang="en-US" sz="1100">
                <a:solidFill>
                  <a:schemeClr val="dk1"/>
                </a:solidFill>
                <a:latin typeface="Times New Roman"/>
                <a:ea typeface="Times New Roman"/>
                <a:cs typeface="Times New Roman"/>
                <a:sym typeface="Times New Roman"/>
              </a:rPr>
              <a:t>M.Com–Master of Commerce major in Accounting from National University.</a:t>
            </a:r>
            <a:endParaRPr sz="1100">
              <a:solidFill>
                <a:schemeClr val="dk1"/>
              </a:solidFill>
              <a:latin typeface="Times New Roman"/>
              <a:ea typeface="Times New Roman"/>
              <a:cs typeface="Times New Roman"/>
              <a:sym typeface="Times New Roman"/>
            </a:endParaRPr>
          </a:p>
        </p:txBody>
      </p:sp>
      <p:sp>
        <p:nvSpPr>
          <p:cNvPr id="440" name="Google Shape;440;p23"/>
          <p:cNvSpPr txBox="1"/>
          <p:nvPr/>
        </p:nvSpPr>
        <p:spPr>
          <a:xfrm>
            <a:off x="4034605" y="5498774"/>
            <a:ext cx="6096000" cy="44242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100">
                <a:solidFill>
                  <a:schemeClr val="dk1"/>
                </a:solidFill>
                <a:latin typeface="Times New Roman"/>
                <a:ea typeface="Times New Roman"/>
                <a:cs typeface="Times New Roman"/>
                <a:sym typeface="Times New Roman"/>
              </a:rPr>
              <a:t>Audit &amp; Assurance, IFRS, ISA, Corporate and Individual Tax Assessment and Foreign Company setting up in Bangladesh &amp; Business Registration &amp; Licensing.</a:t>
            </a:r>
            <a:endParaRPr/>
          </a:p>
        </p:txBody>
      </p:sp>
      <p:sp>
        <p:nvSpPr>
          <p:cNvPr id="441" name="Google Shape;441;p23"/>
          <p:cNvSpPr txBox="1"/>
          <p:nvPr/>
        </p:nvSpPr>
        <p:spPr>
          <a:xfrm>
            <a:off x="4034605" y="3767728"/>
            <a:ext cx="6096000" cy="152926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7000"/>
              </a:lnSpc>
              <a:spcBef>
                <a:spcPts val="0"/>
              </a:spcBef>
              <a:spcAft>
                <a:spcPts val="0"/>
              </a:spcAft>
              <a:buClr>
                <a:schemeClr val="dk1"/>
              </a:buClr>
              <a:buSzPts val="1100"/>
              <a:buFont typeface="Noto Sans Symbols"/>
              <a:buChar char="❖"/>
            </a:pPr>
            <a:r>
              <a:rPr lang="en-US" sz="1100">
                <a:solidFill>
                  <a:schemeClr val="dk1"/>
                </a:solidFill>
                <a:latin typeface="Times New Roman"/>
                <a:ea typeface="Times New Roman"/>
                <a:cs typeface="Times New Roman"/>
                <a:sym typeface="Times New Roman"/>
              </a:rPr>
              <a:t>Eight weeks course on General English at the level of “Intermediate 1 (B1-1)” under British Council, Bangladesh.</a:t>
            </a:r>
            <a:endParaRPr/>
          </a:p>
          <a:p>
            <a:pPr marL="342900" marR="0" lvl="0" indent="-342900" algn="just" rtl="0">
              <a:lnSpc>
                <a:spcPct val="107000"/>
              </a:lnSpc>
              <a:spcBef>
                <a:spcPts val="0"/>
              </a:spcBef>
              <a:spcAft>
                <a:spcPts val="0"/>
              </a:spcAft>
              <a:buClr>
                <a:schemeClr val="dk1"/>
              </a:buClr>
              <a:buSzPts val="1100"/>
              <a:buFont typeface="Noto Sans Symbols"/>
              <a:buChar char="❖"/>
            </a:pPr>
            <a:r>
              <a:rPr lang="en-US" sz="1100">
                <a:solidFill>
                  <a:schemeClr val="dk1"/>
                </a:solidFill>
                <a:latin typeface="Times New Roman"/>
                <a:ea typeface="Times New Roman"/>
                <a:cs typeface="Times New Roman"/>
                <a:sym typeface="Times New Roman"/>
              </a:rPr>
              <a:t>Six months training course on “Basic Computer Course” Organized by Department of Youth Development under Ministry of Youth &amp; Sports.</a:t>
            </a:r>
            <a:endParaRPr/>
          </a:p>
          <a:p>
            <a:pPr marL="342900" marR="0" lvl="0" indent="-342900" algn="just" rtl="0">
              <a:lnSpc>
                <a:spcPct val="107000"/>
              </a:lnSpc>
              <a:spcBef>
                <a:spcPts val="0"/>
              </a:spcBef>
              <a:spcAft>
                <a:spcPts val="0"/>
              </a:spcAft>
              <a:buClr>
                <a:schemeClr val="dk1"/>
              </a:buClr>
              <a:buSzPts val="1100"/>
              <a:buFont typeface="Noto Sans Symbols"/>
              <a:buChar char="❖"/>
            </a:pPr>
            <a:r>
              <a:rPr lang="en-US" sz="1100">
                <a:solidFill>
                  <a:schemeClr val="dk1"/>
                </a:solidFill>
                <a:latin typeface="Times New Roman"/>
                <a:ea typeface="Times New Roman"/>
                <a:cs typeface="Times New Roman"/>
                <a:sym typeface="Times New Roman"/>
              </a:rPr>
              <a:t>Attended conferences, seminars and workshops on professional matters. Regular attendance at Continuing Professional Development (CPD) program of the Institute of Chartered Accountants of Bangladesh (ICAB).</a:t>
            </a:r>
            <a:endParaRPr/>
          </a:p>
          <a:p>
            <a:pPr marL="342900" marR="0" lvl="0" indent="-342900" algn="just" rtl="0">
              <a:lnSpc>
                <a:spcPct val="107000"/>
              </a:lnSpc>
              <a:spcBef>
                <a:spcPts val="0"/>
              </a:spcBef>
              <a:spcAft>
                <a:spcPts val="0"/>
              </a:spcAft>
              <a:buClr>
                <a:schemeClr val="dk1"/>
              </a:buClr>
              <a:buSzPts val="1100"/>
              <a:buFont typeface="Noto Sans Symbols"/>
              <a:buChar char="❖"/>
            </a:pPr>
            <a:r>
              <a:rPr lang="en-US" sz="1100">
                <a:solidFill>
                  <a:schemeClr val="dk1"/>
                </a:solidFill>
                <a:latin typeface="Times New Roman"/>
                <a:ea typeface="Times New Roman"/>
                <a:cs typeface="Times New Roman"/>
                <a:sym typeface="Times New Roman"/>
              </a:rPr>
              <a:t>Dummy Audit Working Paper Files for Discussion and Comments Organized by ICPE.</a:t>
            </a:r>
            <a:endParaRPr/>
          </a:p>
        </p:txBody>
      </p:sp>
      <p:pic>
        <p:nvPicPr>
          <p:cNvPr id="442" name="Google Shape;442;p23" descr="A green and white phone logo&#10;&#10;Description automatically generated"/>
          <p:cNvPicPr preferRelativeResize="0"/>
          <p:nvPr/>
        </p:nvPicPr>
        <p:blipFill rotWithShape="1">
          <a:blip r:embed="rId5">
            <a:alphaModFix/>
          </a:blip>
          <a:srcRect/>
          <a:stretch/>
        </p:blipFill>
        <p:spPr>
          <a:xfrm>
            <a:off x="1885524" y="3630649"/>
            <a:ext cx="168080" cy="157236"/>
          </a:xfrm>
          <a:prstGeom prst="rect">
            <a:avLst/>
          </a:prstGeom>
          <a:noFill/>
          <a:ln>
            <a:noFill/>
          </a:ln>
        </p:spPr>
      </p:pic>
      <p:pic>
        <p:nvPicPr>
          <p:cNvPr id="443" name="Google Shape;443;p23"/>
          <p:cNvPicPr preferRelativeResize="0"/>
          <p:nvPr/>
        </p:nvPicPr>
        <p:blipFill rotWithShape="1">
          <a:blip r:embed="rId3">
            <a:alphaModFix/>
          </a:blip>
          <a:srcRect/>
          <a:stretch/>
        </p:blipFill>
        <p:spPr>
          <a:xfrm>
            <a:off x="11297141" y="13687"/>
            <a:ext cx="832664" cy="701381"/>
          </a:xfrm>
          <a:prstGeom prst="rect">
            <a:avLst/>
          </a:prstGeom>
          <a:noFill/>
          <a:ln>
            <a:noFill/>
          </a:ln>
        </p:spPr>
      </p:pic>
      <p:sp>
        <p:nvSpPr>
          <p:cNvPr id="444" name="Google Shape;444;p23"/>
          <p:cNvSpPr/>
          <p:nvPr/>
        </p:nvSpPr>
        <p:spPr>
          <a:xfrm>
            <a:off x="4133739" y="5966967"/>
            <a:ext cx="2658666" cy="230847"/>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81237"/>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FFFFFF"/>
                </a:solidFill>
                <a:latin typeface="Times New Roman"/>
                <a:ea typeface="Times New Roman"/>
                <a:cs typeface="Times New Roman"/>
                <a:sym typeface="Times New Roman"/>
              </a:rPr>
              <a:t>Travelling:</a:t>
            </a:r>
            <a:endParaRPr sz="1400">
              <a:solidFill>
                <a:srgbClr val="FFFFFF"/>
              </a:solidFill>
              <a:latin typeface="Times New Roman"/>
              <a:ea typeface="Times New Roman"/>
              <a:cs typeface="Times New Roman"/>
              <a:sym typeface="Times New Roman"/>
            </a:endParaRPr>
          </a:p>
          <a:p>
            <a:pPr marL="0" marR="0" lvl="0" indent="0" algn="l" rtl="0">
              <a:spcBef>
                <a:spcPts val="0"/>
              </a:spcBef>
              <a:spcAft>
                <a:spcPts val="0"/>
              </a:spcAft>
              <a:buNone/>
            </a:pPr>
            <a:endParaRPr sz="100">
              <a:solidFill>
                <a:schemeClr val="dk1"/>
              </a:solidFill>
              <a:latin typeface="Gill Sans"/>
              <a:ea typeface="Gill Sans"/>
              <a:cs typeface="Gill Sans"/>
              <a:sym typeface="Gill Sans"/>
            </a:endParaRPr>
          </a:p>
        </p:txBody>
      </p:sp>
      <p:sp>
        <p:nvSpPr>
          <p:cNvPr id="445" name="Google Shape;445;p23"/>
          <p:cNvSpPr txBox="1"/>
          <p:nvPr/>
        </p:nvSpPr>
        <p:spPr>
          <a:xfrm>
            <a:off x="3991704" y="6236519"/>
            <a:ext cx="4161695" cy="261610"/>
          </a:xfrm>
          <a:prstGeom prst="rect">
            <a:avLst/>
          </a:prstGeom>
          <a:noFill/>
          <a:ln>
            <a:noFill/>
          </a:ln>
        </p:spPr>
        <p:txBody>
          <a:bodyPr spcFirstLastPara="1" wrap="square" lIns="91425" tIns="45700" rIns="91425" bIns="45700" anchor="t" anchorCtr="0">
            <a:spAutoFit/>
          </a:bodyPr>
          <a:lstStyle/>
          <a:p>
            <a:pPr marL="237361" marR="0" lvl="0" indent="-209930" algn="l" rtl="0">
              <a:spcBef>
                <a:spcPts val="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UK, USA, Dubai, Thailand, Malaysia, Singapura, Maldives, India</a:t>
            </a:r>
            <a:endParaRPr sz="11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rgbClr val="EBE9E6"/>
            </a:gs>
            <a:gs pos="100000">
              <a:srgbClr val="C9C5C0"/>
            </a:gs>
          </a:gsLst>
          <a:path path="circle">
            <a:fillToRect l="50000" t="50000" r="50000" b="50000"/>
          </a:path>
          <a:tileRect/>
        </a:gradFill>
        <a:effectLst/>
      </p:bgPr>
    </p:bg>
    <p:spTree>
      <p:nvGrpSpPr>
        <p:cNvPr id="1" name="Shape 450"/>
        <p:cNvGrpSpPr/>
        <p:nvPr/>
      </p:nvGrpSpPr>
      <p:grpSpPr>
        <a:xfrm>
          <a:off x="0" y="0"/>
          <a:ext cx="0" cy="0"/>
          <a:chOff x="0" y="0"/>
          <a:chExt cx="0" cy="0"/>
        </a:xfrm>
      </p:grpSpPr>
      <p:pic>
        <p:nvPicPr>
          <p:cNvPr id="451" name="Google Shape;451;p24"/>
          <p:cNvPicPr preferRelativeResize="0"/>
          <p:nvPr/>
        </p:nvPicPr>
        <p:blipFill rotWithShape="1">
          <a:blip r:embed="rId3">
            <a:alphaModFix amt="5000"/>
          </a:blip>
          <a:srcRect/>
          <a:stretch/>
        </p:blipFill>
        <p:spPr>
          <a:xfrm>
            <a:off x="7039768" y="2642243"/>
            <a:ext cx="5094514" cy="4291281"/>
          </a:xfrm>
          <a:prstGeom prst="rect">
            <a:avLst/>
          </a:prstGeom>
          <a:noFill/>
          <a:ln>
            <a:noFill/>
          </a:ln>
        </p:spPr>
      </p:pic>
      <p:sp>
        <p:nvSpPr>
          <p:cNvPr id="452" name="Google Shape;452;p24"/>
          <p:cNvSpPr/>
          <p:nvPr/>
        </p:nvSpPr>
        <p:spPr>
          <a:xfrm>
            <a:off x="-6417" y="-2343"/>
            <a:ext cx="3771048" cy="6858000"/>
          </a:xfrm>
          <a:custGeom>
            <a:avLst/>
            <a:gdLst/>
            <a:ahLst/>
            <a:cxnLst/>
            <a:rect l="l" t="t" r="r" b="b"/>
            <a:pathLst>
              <a:path w="10058400" h="3372485" extrusionOk="0">
                <a:moveTo>
                  <a:pt x="10058400" y="0"/>
                </a:moveTo>
                <a:lnTo>
                  <a:pt x="0" y="0"/>
                </a:lnTo>
                <a:lnTo>
                  <a:pt x="0" y="3371913"/>
                </a:lnTo>
                <a:lnTo>
                  <a:pt x="10058400" y="3371913"/>
                </a:lnTo>
                <a:lnTo>
                  <a:pt x="10058400" y="0"/>
                </a:lnTo>
                <a:close/>
              </a:path>
            </a:pathLst>
          </a:custGeom>
          <a:solidFill>
            <a:srgbClr val="69123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87">
              <a:solidFill>
                <a:schemeClr val="dk1"/>
              </a:solidFill>
              <a:latin typeface="Gill Sans"/>
              <a:ea typeface="Gill Sans"/>
              <a:cs typeface="Gill Sans"/>
              <a:sym typeface="Gill Sans"/>
            </a:endParaRPr>
          </a:p>
        </p:txBody>
      </p:sp>
      <p:grpSp>
        <p:nvGrpSpPr>
          <p:cNvPr id="453" name="Google Shape;453;p24"/>
          <p:cNvGrpSpPr/>
          <p:nvPr/>
        </p:nvGrpSpPr>
        <p:grpSpPr>
          <a:xfrm>
            <a:off x="90593" y="2883982"/>
            <a:ext cx="3263154" cy="1814944"/>
            <a:chOff x="61952" y="3028351"/>
            <a:chExt cx="3185126" cy="1814944"/>
          </a:xfrm>
        </p:grpSpPr>
        <p:sp>
          <p:nvSpPr>
            <p:cNvPr id="454" name="Google Shape;454;p24"/>
            <p:cNvSpPr txBox="1"/>
            <p:nvPr/>
          </p:nvSpPr>
          <p:spPr>
            <a:xfrm>
              <a:off x="62453" y="3370050"/>
              <a:ext cx="3184625" cy="1473245"/>
            </a:xfrm>
            <a:prstGeom prst="rect">
              <a:avLst/>
            </a:prstGeom>
            <a:noFill/>
            <a:ln>
              <a:noFill/>
            </a:ln>
          </p:spPr>
          <p:txBody>
            <a:bodyPr spcFirstLastPara="1" wrap="square" lIns="0" tIns="11175" rIns="0" bIns="0" anchor="t" anchorCtr="0">
              <a:spAutoFit/>
            </a:bodyPr>
            <a:lstStyle/>
            <a:p>
              <a:pPr marL="12700" marR="5080" lvl="0" indent="0" algn="l" rtl="0">
                <a:spcBef>
                  <a:spcPts val="0"/>
                </a:spcBef>
                <a:spcAft>
                  <a:spcPts val="0"/>
                </a:spcAft>
                <a:buNone/>
              </a:pPr>
              <a:r>
                <a:rPr lang="en-US" sz="1200">
                  <a:solidFill>
                    <a:schemeClr val="lt1"/>
                  </a:solidFill>
                  <a:latin typeface="Times New Roman"/>
                  <a:ea typeface="Times New Roman"/>
                  <a:cs typeface="Times New Roman"/>
                  <a:sym typeface="Times New Roman"/>
                </a:rPr>
                <a:t>Tax Partner</a:t>
              </a:r>
              <a:endParaRPr/>
            </a:p>
            <a:p>
              <a:pPr marL="12700" marR="5080" lvl="0" indent="0" algn="l" rtl="0">
                <a:spcBef>
                  <a:spcPts val="100"/>
                </a:spcBef>
                <a:spcAft>
                  <a:spcPts val="0"/>
                </a:spcAft>
                <a:buNone/>
              </a:pPr>
              <a:r>
                <a:rPr lang="en-US" sz="1200">
                  <a:solidFill>
                    <a:schemeClr val="lt1"/>
                  </a:solidFill>
                  <a:latin typeface="Times New Roman"/>
                  <a:ea typeface="Times New Roman"/>
                  <a:cs typeface="Times New Roman"/>
                  <a:sym typeface="Times New Roman"/>
                </a:rPr>
                <a:t>19 years experience in the field of Tax, VAT, and other fiscal issues of Bangladesh.</a:t>
              </a:r>
              <a:endParaRPr sz="1200">
                <a:solidFill>
                  <a:schemeClr val="lt1"/>
                </a:solidFill>
                <a:latin typeface="Times New Roman"/>
                <a:ea typeface="Times New Roman"/>
                <a:cs typeface="Times New Roman"/>
                <a:sym typeface="Times New Roman"/>
              </a:endParaRPr>
            </a:p>
            <a:p>
              <a:pPr marL="12700" marR="5080" lvl="0" indent="0" algn="l" rtl="0">
                <a:spcBef>
                  <a:spcPts val="100"/>
                </a:spcBef>
                <a:spcAft>
                  <a:spcPts val="0"/>
                </a:spcAft>
                <a:buNone/>
              </a:pPr>
              <a:r>
                <a:rPr lang="en-US" sz="1200">
                  <a:solidFill>
                    <a:schemeClr val="lt1"/>
                  </a:solidFill>
                  <a:latin typeface="Times New Roman"/>
                  <a:ea typeface="Times New Roman"/>
                  <a:cs typeface="Times New Roman"/>
                  <a:sym typeface="Times New Roman"/>
                </a:rPr>
                <a:t>Hotline: +8801724166730 </a:t>
              </a:r>
              <a:endParaRPr/>
            </a:p>
            <a:p>
              <a:pPr marL="12700" marR="5080" lvl="0" indent="0" algn="l" rtl="0">
                <a:spcBef>
                  <a:spcPts val="100"/>
                </a:spcBef>
                <a:spcAft>
                  <a:spcPts val="0"/>
                </a:spcAft>
                <a:buNone/>
              </a:pPr>
              <a:r>
                <a:rPr lang="en-US" sz="1200">
                  <a:solidFill>
                    <a:schemeClr val="lt1"/>
                  </a:solidFill>
                  <a:latin typeface="Times New Roman"/>
                  <a:ea typeface="Times New Roman"/>
                  <a:cs typeface="Times New Roman"/>
                  <a:sym typeface="Times New Roman"/>
                </a:rPr>
                <a:t>              +880255045267-68 </a:t>
              </a:r>
              <a:endParaRPr sz="1200">
                <a:solidFill>
                  <a:schemeClr val="lt1"/>
                </a:solidFill>
                <a:latin typeface="Times New Roman"/>
                <a:ea typeface="Times New Roman"/>
                <a:cs typeface="Times New Roman"/>
                <a:sym typeface="Times New Roman"/>
              </a:endParaRPr>
            </a:p>
            <a:p>
              <a:pPr marL="12700" marR="5080" lvl="0" indent="0" algn="l" rtl="0">
                <a:lnSpc>
                  <a:spcPct val="97000"/>
                </a:lnSpc>
                <a:spcBef>
                  <a:spcPts val="100"/>
                </a:spcBef>
                <a:spcAft>
                  <a:spcPts val="0"/>
                </a:spcAft>
                <a:buNone/>
              </a:pPr>
              <a:r>
                <a:rPr lang="en-US" sz="1200">
                  <a:solidFill>
                    <a:schemeClr val="lt1"/>
                  </a:solidFill>
                  <a:latin typeface="Times New Roman"/>
                  <a:ea typeface="Times New Roman"/>
                  <a:cs typeface="Times New Roman"/>
                  <a:sym typeface="Times New Roman"/>
                </a:rPr>
                <a:t>Email: kdroyca@arccabd.com &amp;</a:t>
              </a:r>
              <a:endParaRPr/>
            </a:p>
            <a:p>
              <a:pPr marL="12700" marR="5080" lvl="0" indent="0" algn="l" rtl="0">
                <a:lnSpc>
                  <a:spcPct val="97000"/>
                </a:lnSpc>
                <a:spcBef>
                  <a:spcPts val="100"/>
                </a:spcBef>
                <a:spcAft>
                  <a:spcPts val="0"/>
                </a:spcAft>
                <a:buNone/>
              </a:pPr>
              <a:r>
                <a:rPr lang="en-US" sz="1200">
                  <a:solidFill>
                    <a:schemeClr val="lt1"/>
                  </a:solidFill>
                  <a:latin typeface="Times New Roman"/>
                  <a:ea typeface="Times New Roman"/>
                  <a:cs typeface="Times New Roman"/>
                  <a:sym typeface="Times New Roman"/>
                </a:rPr>
                <a:t>           kdroyca@gmail.com    </a:t>
              </a:r>
              <a:endParaRPr/>
            </a:p>
            <a:p>
              <a:pPr marL="12700" marR="5080" lvl="0" indent="0" algn="l" rtl="0">
                <a:lnSpc>
                  <a:spcPct val="97000"/>
                </a:lnSpc>
                <a:spcBef>
                  <a:spcPts val="100"/>
                </a:spcBef>
                <a:spcAft>
                  <a:spcPts val="0"/>
                </a:spcAft>
                <a:buNone/>
              </a:pPr>
              <a:r>
                <a:rPr lang="en-US" sz="1200">
                  <a:solidFill>
                    <a:schemeClr val="lt1"/>
                  </a:solidFill>
                  <a:latin typeface="Times New Roman"/>
                  <a:ea typeface="Times New Roman"/>
                  <a:cs typeface="Times New Roman"/>
                  <a:sym typeface="Times New Roman"/>
                </a:rPr>
                <a:t>Website: www.arccabd.com</a:t>
              </a:r>
              <a:endParaRPr/>
            </a:p>
          </p:txBody>
        </p:sp>
        <p:sp>
          <p:nvSpPr>
            <p:cNvPr id="455" name="Google Shape;455;p24"/>
            <p:cNvSpPr txBox="1"/>
            <p:nvPr/>
          </p:nvSpPr>
          <p:spPr>
            <a:xfrm>
              <a:off x="61952" y="3028351"/>
              <a:ext cx="3184625" cy="228417"/>
            </a:xfrm>
            <a:prstGeom prst="rect">
              <a:avLst/>
            </a:prstGeom>
            <a:noFill/>
            <a:ln>
              <a:noFill/>
            </a:ln>
          </p:spPr>
          <p:txBody>
            <a:bodyPr spcFirstLastPara="1" wrap="square" lIns="0" tIns="11175" rIns="0" bIns="0" anchor="t" anchorCtr="0">
              <a:spAutoFit/>
            </a:bodyPr>
            <a:lstStyle/>
            <a:p>
              <a:pPr marL="11196" marR="0" lvl="0" indent="0" algn="l" rtl="0">
                <a:spcBef>
                  <a:spcPts val="0"/>
                </a:spcBef>
                <a:spcAft>
                  <a:spcPts val="0"/>
                </a:spcAft>
                <a:buNone/>
              </a:pPr>
              <a:r>
                <a:rPr lang="en-US" sz="1411" b="1">
                  <a:solidFill>
                    <a:srgbClr val="FFFFFF"/>
                  </a:solidFill>
                  <a:latin typeface="Times New Roman"/>
                  <a:ea typeface="Times New Roman"/>
                  <a:cs typeface="Times New Roman"/>
                  <a:sym typeface="Times New Roman"/>
                </a:rPr>
                <a:t>K D Roy, FCA (ICAB), ACA (ICAEW) </a:t>
              </a:r>
              <a:endParaRPr/>
            </a:p>
          </p:txBody>
        </p:sp>
      </p:grpSp>
      <p:grpSp>
        <p:nvGrpSpPr>
          <p:cNvPr id="456" name="Google Shape;456;p24"/>
          <p:cNvGrpSpPr/>
          <p:nvPr/>
        </p:nvGrpSpPr>
        <p:grpSpPr>
          <a:xfrm>
            <a:off x="3979139" y="367442"/>
            <a:ext cx="8150909" cy="6454867"/>
            <a:chOff x="3979139" y="367442"/>
            <a:chExt cx="8150909" cy="6454867"/>
          </a:xfrm>
        </p:grpSpPr>
        <p:sp>
          <p:nvSpPr>
            <p:cNvPr id="457" name="Google Shape;457;p24"/>
            <p:cNvSpPr txBox="1"/>
            <p:nvPr/>
          </p:nvSpPr>
          <p:spPr>
            <a:xfrm>
              <a:off x="4112989" y="4406816"/>
              <a:ext cx="5493817" cy="372860"/>
            </a:xfrm>
            <a:prstGeom prst="rect">
              <a:avLst/>
            </a:prstGeom>
            <a:noFill/>
            <a:ln>
              <a:noFill/>
            </a:ln>
          </p:spPr>
          <p:txBody>
            <a:bodyPr spcFirstLastPara="1" wrap="square" lIns="0" tIns="21250" rIns="0" bIns="0" anchor="t" anchorCtr="0">
              <a:spAutoFit/>
            </a:bodyPr>
            <a:lstStyle/>
            <a:p>
              <a:pPr marL="12700" marR="5080" lvl="0" indent="-12700" algn="just" rtl="0">
                <a:spcBef>
                  <a:spcPts val="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M Com–Master  of Commerce  major  in Accounting  from Jagannath University.</a:t>
              </a:r>
              <a:endParaRPr/>
            </a:p>
            <a:p>
              <a:pPr marL="12700" marR="5080" lvl="0" indent="-12700" algn="just" rtl="0">
                <a:spcBef>
                  <a:spcPts val="10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B Com– Bachelor of Commerce from Tejgoan College under National University.</a:t>
              </a:r>
              <a:endParaRPr/>
            </a:p>
          </p:txBody>
        </p:sp>
        <p:sp>
          <p:nvSpPr>
            <p:cNvPr id="458" name="Google Shape;458;p24"/>
            <p:cNvSpPr txBox="1"/>
            <p:nvPr/>
          </p:nvSpPr>
          <p:spPr>
            <a:xfrm>
              <a:off x="4133739" y="3081124"/>
              <a:ext cx="7896896" cy="1091089"/>
            </a:xfrm>
            <a:prstGeom prst="rect">
              <a:avLst/>
            </a:prstGeom>
            <a:noFill/>
            <a:ln>
              <a:noFill/>
            </a:ln>
          </p:spPr>
          <p:txBody>
            <a:bodyPr spcFirstLastPara="1" wrap="square" lIns="0" tIns="11175" rIns="0" bIns="0" anchor="t" anchorCtr="0">
              <a:spAutoFit/>
            </a:bodyPr>
            <a:lstStyle/>
            <a:p>
              <a:pPr marL="12700" marR="5080" lvl="0" indent="-12700" algn="just" rtl="0">
                <a:spcBef>
                  <a:spcPts val="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Fellow Member of the Institute of Chartered Accountants of Bangladesh (ICAB), 2010 (FCA 1230).</a:t>
              </a:r>
              <a:endParaRPr/>
            </a:p>
            <a:p>
              <a:pPr marL="12700" marR="5080" lvl="0" indent="-12700" algn="just" rtl="0">
                <a:spcBef>
                  <a:spcPts val="10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Associate Member of the Institute of Chartered Accountants of England &amp; Wales, 2022 (ACA 41159866</a:t>
              </a:r>
              <a:r>
                <a:rPr lang="en-US" sz="1100">
                  <a:solidFill>
                    <a:schemeClr val="dk1"/>
                  </a:solidFill>
                  <a:latin typeface="Gill Sans"/>
                  <a:ea typeface="Gill Sans"/>
                  <a:cs typeface="Gill Sans"/>
                  <a:sym typeface="Gill Sans"/>
                </a:rPr>
                <a:t>)</a:t>
              </a:r>
              <a:endParaRPr sz="1100">
                <a:solidFill>
                  <a:srgbClr val="231F20"/>
                </a:solidFill>
                <a:latin typeface="Times New Roman"/>
                <a:ea typeface="Times New Roman"/>
                <a:cs typeface="Times New Roman"/>
                <a:sym typeface="Times New Roman"/>
              </a:endParaRPr>
            </a:p>
            <a:p>
              <a:pPr marL="12700" marR="5080" lvl="0" indent="-12700" algn="just" rtl="0">
                <a:spcBef>
                  <a:spcPts val="10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Member of Dhaka Taxes Bar Association (DTBA) - K-00518.</a:t>
              </a:r>
              <a:endParaRPr/>
            </a:p>
            <a:p>
              <a:pPr marL="12700" marR="5080" lvl="0" indent="-12700" algn="just" rtl="0">
                <a:spcBef>
                  <a:spcPts val="10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Certified VAT Agent of NBR (VAT Agent Certificate Number) : 14/2019</a:t>
              </a:r>
              <a:endParaRPr/>
            </a:p>
            <a:p>
              <a:pPr marL="12700" marR="5080" lvl="0" indent="-12700" algn="just" rtl="0">
                <a:spcBef>
                  <a:spcPts val="10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Listed VAT Consultant (Sl. # C202037) of  NBR, Bangladesh.</a:t>
              </a:r>
              <a:endParaRPr/>
            </a:p>
            <a:p>
              <a:pPr marL="12700" marR="5080" lvl="0" indent="-12700" algn="just" rtl="0">
                <a:spcBef>
                  <a:spcPts val="10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Member International Fiscal Association (IFA 62700)</a:t>
              </a:r>
              <a:endParaRPr/>
            </a:p>
          </p:txBody>
        </p:sp>
        <p:sp>
          <p:nvSpPr>
            <p:cNvPr id="459" name="Google Shape;459;p24"/>
            <p:cNvSpPr/>
            <p:nvPr/>
          </p:nvSpPr>
          <p:spPr>
            <a:xfrm>
              <a:off x="4098474" y="5805660"/>
              <a:ext cx="2658666" cy="230847"/>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91237"/>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FFFFFF"/>
                  </a:solidFill>
                  <a:latin typeface="Times New Roman"/>
                  <a:ea typeface="Times New Roman"/>
                  <a:cs typeface="Times New Roman"/>
                  <a:sym typeface="Times New Roman"/>
                </a:rPr>
                <a:t>Specializations</a:t>
              </a:r>
              <a:r>
                <a:rPr lang="en-US" sz="1400">
                  <a:solidFill>
                    <a:srgbClr val="FFFFFF"/>
                  </a:solidFill>
                  <a:latin typeface="Times New Roman"/>
                  <a:ea typeface="Times New Roman"/>
                  <a:cs typeface="Times New Roman"/>
                  <a:sym typeface="Times New Roman"/>
                </a:rPr>
                <a:t>:</a:t>
              </a:r>
              <a:endParaRPr/>
            </a:p>
            <a:p>
              <a:pPr marL="0" marR="0" lvl="0" indent="0" algn="l" rtl="0">
                <a:spcBef>
                  <a:spcPts val="0"/>
                </a:spcBef>
                <a:spcAft>
                  <a:spcPts val="0"/>
                </a:spcAft>
                <a:buNone/>
              </a:pPr>
              <a:endParaRPr sz="100">
                <a:solidFill>
                  <a:schemeClr val="dk1"/>
                </a:solidFill>
                <a:latin typeface="Gill Sans"/>
                <a:ea typeface="Gill Sans"/>
                <a:cs typeface="Gill Sans"/>
                <a:sym typeface="Gill Sans"/>
              </a:endParaRPr>
            </a:p>
          </p:txBody>
        </p:sp>
        <p:sp>
          <p:nvSpPr>
            <p:cNvPr id="460" name="Google Shape;460;p24"/>
            <p:cNvSpPr txBox="1"/>
            <p:nvPr/>
          </p:nvSpPr>
          <p:spPr>
            <a:xfrm>
              <a:off x="4124774" y="5052787"/>
              <a:ext cx="5401865" cy="726887"/>
            </a:xfrm>
            <a:prstGeom prst="rect">
              <a:avLst/>
            </a:prstGeom>
            <a:noFill/>
            <a:ln>
              <a:noFill/>
            </a:ln>
          </p:spPr>
          <p:txBody>
            <a:bodyPr spcFirstLastPara="1" wrap="square" lIns="0" tIns="11175" rIns="0" bIns="0" anchor="t" anchorCtr="0">
              <a:spAutoFit/>
            </a:bodyPr>
            <a:lstStyle/>
            <a:p>
              <a:pPr marL="12700" marR="5080" lvl="0" indent="-12700" algn="just" rtl="0">
                <a:spcBef>
                  <a:spcPts val="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The Income Tax Ordinance 1984 (Year: 2022-23)</a:t>
              </a:r>
              <a:endParaRPr sz="1100">
                <a:solidFill>
                  <a:srgbClr val="231F20"/>
                </a:solidFill>
                <a:latin typeface="Times New Roman"/>
                <a:ea typeface="Times New Roman"/>
                <a:cs typeface="Times New Roman"/>
                <a:sym typeface="Times New Roman"/>
              </a:endParaRPr>
            </a:p>
            <a:p>
              <a:pPr marL="12700" marR="5080" lvl="0" indent="-12700" algn="just" rtl="0">
                <a:spcBef>
                  <a:spcPts val="10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TDS VDS Booklet (Year: 2022-23)</a:t>
              </a:r>
              <a:endParaRPr sz="1100">
                <a:solidFill>
                  <a:srgbClr val="231F20"/>
                </a:solidFill>
                <a:latin typeface="Times New Roman"/>
                <a:ea typeface="Times New Roman"/>
                <a:cs typeface="Times New Roman"/>
                <a:sym typeface="Times New Roman"/>
              </a:endParaRPr>
            </a:p>
            <a:p>
              <a:pPr marL="12700" marR="5080" lvl="0" indent="-12700" algn="just" rtl="0">
                <a:spcBef>
                  <a:spcPts val="10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TDS VDS Booklet (Year: 2023-24)</a:t>
              </a:r>
              <a:endParaRPr sz="1100">
                <a:solidFill>
                  <a:srgbClr val="231F20"/>
                </a:solidFill>
                <a:latin typeface="Times New Roman"/>
                <a:ea typeface="Times New Roman"/>
                <a:cs typeface="Times New Roman"/>
                <a:sym typeface="Times New Roman"/>
              </a:endParaRPr>
            </a:p>
            <a:p>
              <a:pPr marL="12700" marR="5080" lvl="0" indent="-12700" algn="just" rtl="0">
                <a:spcBef>
                  <a:spcPts val="10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TDS VDS Booklet (Year: 2024-25)</a:t>
              </a:r>
              <a:endParaRPr/>
            </a:p>
          </p:txBody>
        </p:sp>
        <p:sp>
          <p:nvSpPr>
            <p:cNvPr id="461" name="Google Shape;461;p24"/>
            <p:cNvSpPr/>
            <p:nvPr/>
          </p:nvSpPr>
          <p:spPr>
            <a:xfrm>
              <a:off x="4112989" y="4806934"/>
              <a:ext cx="2658666" cy="230847"/>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91237"/>
            </a:solidFill>
            <a:ln>
              <a:noFill/>
            </a:ln>
          </p:spPr>
          <p:txBody>
            <a:bodyPr spcFirstLastPara="1" wrap="square" lIns="0" tIns="0" rIns="0" bIns="0" anchor="t" anchorCtr="0">
              <a:noAutofit/>
            </a:bodyPr>
            <a:lstStyle/>
            <a:p>
              <a:pPr marL="11196" marR="0" lvl="0" indent="0" algn="l" rtl="0">
                <a:spcBef>
                  <a:spcPts val="0"/>
                </a:spcBef>
                <a:spcAft>
                  <a:spcPts val="0"/>
                </a:spcAft>
                <a:buNone/>
              </a:pPr>
              <a:r>
                <a:rPr lang="en-US" sz="1400" b="1">
                  <a:solidFill>
                    <a:srgbClr val="FFFFFF"/>
                  </a:solidFill>
                  <a:latin typeface="Times New Roman"/>
                  <a:ea typeface="Times New Roman"/>
                  <a:cs typeface="Times New Roman"/>
                  <a:sym typeface="Times New Roman"/>
                </a:rPr>
                <a:t>Publications</a:t>
              </a:r>
              <a:endParaRPr sz="1400" b="1">
                <a:solidFill>
                  <a:schemeClr val="dk1"/>
                </a:solidFill>
                <a:latin typeface="Times New Roman"/>
                <a:ea typeface="Times New Roman"/>
                <a:cs typeface="Times New Roman"/>
                <a:sym typeface="Times New Roman"/>
              </a:endParaRPr>
            </a:p>
          </p:txBody>
        </p:sp>
        <p:sp>
          <p:nvSpPr>
            <p:cNvPr id="462" name="Google Shape;462;p24"/>
            <p:cNvSpPr/>
            <p:nvPr/>
          </p:nvSpPr>
          <p:spPr>
            <a:xfrm>
              <a:off x="4133739" y="4197912"/>
              <a:ext cx="2658666" cy="230847"/>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91237"/>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FFFFFF"/>
                  </a:solidFill>
                  <a:latin typeface="Times New Roman"/>
                  <a:ea typeface="Times New Roman"/>
                  <a:cs typeface="Times New Roman"/>
                  <a:sym typeface="Times New Roman"/>
                </a:rPr>
                <a:t>Educational Qualifications:</a:t>
              </a:r>
              <a:endParaRPr sz="14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00">
                <a:solidFill>
                  <a:schemeClr val="dk1"/>
                </a:solidFill>
                <a:latin typeface="Gill Sans"/>
                <a:ea typeface="Gill Sans"/>
                <a:cs typeface="Gill Sans"/>
                <a:sym typeface="Gill Sans"/>
              </a:endParaRPr>
            </a:p>
          </p:txBody>
        </p:sp>
        <p:sp>
          <p:nvSpPr>
            <p:cNvPr id="463" name="Google Shape;463;p24"/>
            <p:cNvSpPr/>
            <p:nvPr/>
          </p:nvSpPr>
          <p:spPr>
            <a:xfrm>
              <a:off x="4133739" y="2865417"/>
              <a:ext cx="2658666" cy="230847"/>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81237"/>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lt1"/>
                  </a:solidFill>
                  <a:latin typeface="Times New Roman"/>
                  <a:ea typeface="Times New Roman"/>
                  <a:cs typeface="Times New Roman"/>
                  <a:sym typeface="Times New Roman"/>
                </a:rPr>
                <a:t>Professional</a:t>
              </a:r>
              <a:r>
                <a:rPr lang="en-US" sz="1400">
                  <a:solidFill>
                    <a:srgbClr val="FFFFFF"/>
                  </a:solidFill>
                  <a:latin typeface="Times New Roman"/>
                  <a:ea typeface="Times New Roman"/>
                  <a:cs typeface="Times New Roman"/>
                  <a:sym typeface="Times New Roman"/>
                </a:rPr>
                <a:t> </a:t>
              </a:r>
              <a:r>
                <a:rPr lang="en-US" sz="1400" b="1">
                  <a:solidFill>
                    <a:schemeClr val="lt1"/>
                  </a:solidFill>
                  <a:latin typeface="Times New Roman"/>
                  <a:ea typeface="Times New Roman"/>
                  <a:cs typeface="Times New Roman"/>
                  <a:sym typeface="Times New Roman"/>
                </a:rPr>
                <a:t>Membership</a:t>
              </a:r>
              <a:r>
                <a:rPr lang="en-US" sz="1400">
                  <a:solidFill>
                    <a:srgbClr val="FFFFFF"/>
                  </a:solidFill>
                  <a:latin typeface="Times New Roman"/>
                  <a:ea typeface="Times New Roman"/>
                  <a:cs typeface="Times New Roman"/>
                  <a:sym typeface="Times New Roman"/>
                </a:rPr>
                <a:t>:</a:t>
              </a: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00">
                <a:solidFill>
                  <a:schemeClr val="dk1"/>
                </a:solidFill>
                <a:latin typeface="Gill Sans"/>
                <a:ea typeface="Gill Sans"/>
                <a:cs typeface="Gill Sans"/>
                <a:sym typeface="Gill Sans"/>
              </a:endParaRPr>
            </a:p>
          </p:txBody>
        </p:sp>
        <p:sp>
          <p:nvSpPr>
            <p:cNvPr id="464" name="Google Shape;464;p24"/>
            <p:cNvSpPr/>
            <p:nvPr/>
          </p:nvSpPr>
          <p:spPr>
            <a:xfrm>
              <a:off x="4133739" y="367442"/>
              <a:ext cx="2658666" cy="230847"/>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91237"/>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lt1"/>
                  </a:solidFill>
                  <a:latin typeface="Times New Roman"/>
                  <a:ea typeface="Times New Roman"/>
                  <a:cs typeface="Times New Roman"/>
                  <a:sym typeface="Times New Roman"/>
                </a:rPr>
                <a:t>Experience:</a:t>
              </a:r>
              <a:endParaRPr sz="1400" b="1">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100">
                <a:solidFill>
                  <a:schemeClr val="dk1"/>
                </a:solidFill>
                <a:latin typeface="Gill Sans"/>
                <a:ea typeface="Gill Sans"/>
                <a:cs typeface="Gill Sans"/>
                <a:sym typeface="Gill Sans"/>
              </a:endParaRPr>
            </a:p>
          </p:txBody>
        </p:sp>
        <p:sp>
          <p:nvSpPr>
            <p:cNvPr id="465" name="Google Shape;465;p24"/>
            <p:cNvSpPr txBox="1"/>
            <p:nvPr/>
          </p:nvSpPr>
          <p:spPr>
            <a:xfrm>
              <a:off x="4058080" y="573695"/>
              <a:ext cx="8071968" cy="2356414"/>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US" sz="1100">
                  <a:solidFill>
                    <a:srgbClr val="231F20"/>
                  </a:solidFill>
                  <a:latin typeface="Times New Roman"/>
                  <a:ea typeface="Times New Roman"/>
                  <a:cs typeface="Times New Roman"/>
                  <a:sym typeface="Times New Roman"/>
                </a:rPr>
                <a:t>Mr. Roy is a practicing Chartered Accountant with extensive experience as a tax adviser for numerous national and multinational organizations, including KAFCO, United Hospital, Pathao Limited, Reckitt Benckiser, Save the Children, Dell-EMC, Oxfam, Pathfinder, Everest Pharmaceuticals PLC, icddr'b, AL Muslim Group, and SR Group, among others. He has also served as an independent consultant for Deloitte, PwC, and EY. Notably, Mr. Roy worked directly with Mr. A. K. Chowdhury, FCA Co-Founder &amp; Managing Partner of Hoda Vasi Chowdhury &amp; Co. (formerly Deloitte Bangladesh, A. F. Ferguson &amp; Co.) for eight years.</a:t>
              </a:r>
              <a:endParaRPr/>
            </a:p>
            <a:p>
              <a:pPr marL="0" marR="0" lvl="0" indent="0" algn="just" rtl="0">
                <a:lnSpc>
                  <a:spcPct val="107000"/>
                </a:lnSpc>
                <a:spcBef>
                  <a:spcPts val="800"/>
                </a:spcBef>
                <a:spcAft>
                  <a:spcPts val="0"/>
                </a:spcAft>
                <a:buNone/>
              </a:pPr>
              <a:r>
                <a:rPr lang="en-US" sz="1100">
                  <a:solidFill>
                    <a:srgbClr val="231F20"/>
                  </a:solidFill>
                  <a:latin typeface="Times New Roman"/>
                  <a:ea typeface="Times New Roman"/>
                  <a:cs typeface="Times New Roman"/>
                  <a:sym typeface="Times New Roman"/>
                </a:rPr>
                <a:t>Mr. Roy is expertise in Corporate Tax assessment; First Appeal &amp; Appellate Tribunal, Alternative Dispute  Resolution (ADR),  Personal &amp; Expatriate Taxation Service Out-bound Taxation Services, Assessment of Foreign  Investment Fund, newly adopted Transfer Pricing, Tax Due Diligence; Financial Due Diligence, Forensic Services, Regulatory Services and Advisory services in relation to the Income Tax Ordinance 1984 (Act no. 36  of 1984), Double Taxation Avoidance Agreement (DTAA), The VAT &amp; S D Act (Act no. 47 of 2012) 2012, Customs  Act (Act no. 04 of 1969) 1969, The Companies Act (Act no. 18 of 1994) 1994, Foreign Exchange Regulation Act  (Act no. 07 of 1947) 1947, Bangladesh Labour Act (Act no. 42 of 2006) 2006 read with  Bangladesh Labour (Amended) Act (Act no. 30 of 2013) 2013 and other emerging related laws.</a:t>
              </a:r>
              <a:endParaRPr/>
            </a:p>
          </p:txBody>
        </p:sp>
        <p:sp>
          <p:nvSpPr>
            <p:cNvPr id="466" name="Google Shape;466;p24"/>
            <p:cNvSpPr txBox="1"/>
            <p:nvPr/>
          </p:nvSpPr>
          <p:spPr>
            <a:xfrm>
              <a:off x="3979139" y="6052785"/>
              <a:ext cx="5493817" cy="261610"/>
            </a:xfrm>
            <a:prstGeom prst="rect">
              <a:avLst/>
            </a:prstGeom>
            <a:noFill/>
            <a:ln>
              <a:noFill/>
            </a:ln>
          </p:spPr>
          <p:txBody>
            <a:bodyPr spcFirstLastPara="1" wrap="square" lIns="91425" tIns="45700" rIns="91425" bIns="45700" anchor="t" anchorCtr="0">
              <a:spAutoFit/>
            </a:bodyPr>
            <a:lstStyle/>
            <a:p>
              <a:pPr marL="237361" marR="0" lvl="0" indent="-209930" algn="l" rtl="0">
                <a:spcBef>
                  <a:spcPts val="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Tax, VAT, Corporate Laws, Foreign Direct Investment, BPO, Due Diligence, Forensic Services etc.</a:t>
              </a:r>
              <a:endParaRPr sz="1100">
                <a:solidFill>
                  <a:schemeClr val="dk1"/>
                </a:solidFill>
                <a:latin typeface="Times New Roman"/>
                <a:ea typeface="Times New Roman"/>
                <a:cs typeface="Times New Roman"/>
                <a:sym typeface="Times New Roman"/>
              </a:endParaRPr>
            </a:p>
          </p:txBody>
        </p:sp>
        <p:sp>
          <p:nvSpPr>
            <p:cNvPr id="467" name="Google Shape;467;p24"/>
            <p:cNvSpPr/>
            <p:nvPr/>
          </p:nvSpPr>
          <p:spPr>
            <a:xfrm>
              <a:off x="4094025" y="6309618"/>
              <a:ext cx="2658666" cy="230847"/>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91237"/>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FFFFFF"/>
                  </a:solidFill>
                  <a:latin typeface="Times New Roman"/>
                  <a:ea typeface="Times New Roman"/>
                  <a:cs typeface="Times New Roman"/>
                  <a:sym typeface="Times New Roman"/>
                </a:rPr>
                <a:t>Travelling</a:t>
              </a:r>
              <a:r>
                <a:rPr lang="en-US" sz="1400">
                  <a:solidFill>
                    <a:srgbClr val="FFFFFF"/>
                  </a:solidFill>
                  <a:latin typeface="Times New Roman"/>
                  <a:ea typeface="Times New Roman"/>
                  <a:cs typeface="Times New Roman"/>
                  <a:sym typeface="Times New Roman"/>
                </a:rPr>
                <a:t>:</a:t>
              </a:r>
              <a:endParaRPr/>
            </a:p>
            <a:p>
              <a:pPr marL="0" marR="0" lvl="0" indent="0" algn="l" rtl="0">
                <a:spcBef>
                  <a:spcPts val="0"/>
                </a:spcBef>
                <a:spcAft>
                  <a:spcPts val="0"/>
                </a:spcAft>
                <a:buNone/>
              </a:pPr>
              <a:endParaRPr sz="100">
                <a:solidFill>
                  <a:schemeClr val="dk1"/>
                </a:solidFill>
                <a:latin typeface="Gill Sans"/>
                <a:ea typeface="Gill Sans"/>
                <a:cs typeface="Gill Sans"/>
                <a:sym typeface="Gill Sans"/>
              </a:endParaRPr>
            </a:p>
          </p:txBody>
        </p:sp>
        <p:sp>
          <p:nvSpPr>
            <p:cNvPr id="468" name="Google Shape;468;p24"/>
            <p:cNvSpPr txBox="1"/>
            <p:nvPr/>
          </p:nvSpPr>
          <p:spPr>
            <a:xfrm>
              <a:off x="3991267" y="6560699"/>
              <a:ext cx="3573910" cy="261610"/>
            </a:xfrm>
            <a:prstGeom prst="rect">
              <a:avLst/>
            </a:prstGeom>
            <a:noFill/>
            <a:ln>
              <a:noFill/>
            </a:ln>
          </p:spPr>
          <p:txBody>
            <a:bodyPr spcFirstLastPara="1" wrap="square" lIns="91425" tIns="45700" rIns="91425" bIns="45700" anchor="t" anchorCtr="0">
              <a:spAutoFit/>
            </a:bodyPr>
            <a:lstStyle/>
            <a:p>
              <a:pPr marL="237361" marR="0" lvl="0" indent="-209930" algn="l" rtl="0">
                <a:spcBef>
                  <a:spcPts val="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India, Dubai, Sri Lanka, Singapore, Malaysia.</a:t>
              </a:r>
              <a:endParaRPr sz="1100">
                <a:solidFill>
                  <a:schemeClr val="dk1"/>
                </a:solidFill>
                <a:latin typeface="Times New Roman"/>
                <a:ea typeface="Times New Roman"/>
                <a:cs typeface="Times New Roman"/>
                <a:sym typeface="Times New Roman"/>
              </a:endParaRPr>
            </a:p>
          </p:txBody>
        </p:sp>
      </p:grpSp>
      <p:pic>
        <p:nvPicPr>
          <p:cNvPr id="469" name="Google Shape;469;p24"/>
          <p:cNvPicPr preferRelativeResize="0"/>
          <p:nvPr/>
        </p:nvPicPr>
        <p:blipFill rotWithShape="1">
          <a:blip r:embed="rId4">
            <a:alphaModFix/>
          </a:blip>
          <a:srcRect/>
          <a:stretch/>
        </p:blipFill>
        <p:spPr>
          <a:xfrm>
            <a:off x="11483787" y="13687"/>
            <a:ext cx="646018" cy="544163"/>
          </a:xfrm>
          <a:prstGeom prst="rect">
            <a:avLst/>
          </a:prstGeom>
          <a:noFill/>
          <a:ln>
            <a:noFill/>
          </a:ln>
        </p:spPr>
      </p:pic>
      <p:pic>
        <p:nvPicPr>
          <p:cNvPr id="470" name="Google Shape;470;p24" descr="A green and white phone logo&#10;&#10;Description automatically generated"/>
          <p:cNvPicPr preferRelativeResize="0"/>
          <p:nvPr/>
        </p:nvPicPr>
        <p:blipFill rotWithShape="1">
          <a:blip r:embed="rId5">
            <a:alphaModFix/>
          </a:blip>
          <a:srcRect/>
          <a:stretch/>
        </p:blipFill>
        <p:spPr>
          <a:xfrm>
            <a:off x="1795067" y="3814495"/>
            <a:ext cx="168080" cy="157236"/>
          </a:xfrm>
          <a:prstGeom prst="rect">
            <a:avLst/>
          </a:prstGeom>
          <a:noFill/>
          <a:ln>
            <a:noFill/>
          </a:ln>
        </p:spPr>
      </p:pic>
      <p:pic>
        <p:nvPicPr>
          <p:cNvPr id="471" name="Google Shape;471;p24" descr="A person sitting at a desk&#10;&#10;Description automatically generated"/>
          <p:cNvPicPr preferRelativeResize="0"/>
          <p:nvPr/>
        </p:nvPicPr>
        <p:blipFill rotWithShape="1">
          <a:blip r:embed="rId6">
            <a:alphaModFix/>
          </a:blip>
          <a:srcRect/>
          <a:stretch/>
        </p:blipFill>
        <p:spPr>
          <a:xfrm>
            <a:off x="57718" y="314710"/>
            <a:ext cx="3571346" cy="2550707"/>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rgbClr val="EBE9E6"/>
            </a:gs>
            <a:gs pos="100000">
              <a:srgbClr val="C9C5C0"/>
            </a:gs>
          </a:gsLst>
          <a:path path="circle">
            <a:fillToRect l="50000" t="50000" r="50000" b="50000"/>
          </a:path>
          <a:tileRect/>
        </a:gradFill>
        <a:effectLst/>
      </p:bgPr>
    </p:bg>
    <p:spTree>
      <p:nvGrpSpPr>
        <p:cNvPr id="1" name="Shape 476"/>
        <p:cNvGrpSpPr/>
        <p:nvPr/>
      </p:nvGrpSpPr>
      <p:grpSpPr>
        <a:xfrm>
          <a:off x="0" y="0"/>
          <a:ext cx="0" cy="0"/>
          <a:chOff x="0" y="0"/>
          <a:chExt cx="0" cy="0"/>
        </a:xfrm>
      </p:grpSpPr>
      <p:pic>
        <p:nvPicPr>
          <p:cNvPr id="477" name="Google Shape;477;p25"/>
          <p:cNvPicPr preferRelativeResize="0"/>
          <p:nvPr/>
        </p:nvPicPr>
        <p:blipFill rotWithShape="1">
          <a:blip r:embed="rId3">
            <a:alphaModFix amt="5000"/>
          </a:blip>
          <a:srcRect/>
          <a:stretch/>
        </p:blipFill>
        <p:spPr>
          <a:xfrm>
            <a:off x="7091040" y="2591339"/>
            <a:ext cx="4695825" cy="3955452"/>
          </a:xfrm>
          <a:prstGeom prst="rect">
            <a:avLst/>
          </a:prstGeom>
          <a:noFill/>
          <a:ln>
            <a:noFill/>
          </a:ln>
        </p:spPr>
      </p:pic>
      <p:sp>
        <p:nvSpPr>
          <p:cNvPr id="478" name="Google Shape;478;p25"/>
          <p:cNvSpPr txBox="1"/>
          <p:nvPr/>
        </p:nvSpPr>
        <p:spPr>
          <a:xfrm>
            <a:off x="4128962" y="2857140"/>
            <a:ext cx="4964430" cy="360099"/>
          </a:xfrm>
          <a:prstGeom prst="rect">
            <a:avLst/>
          </a:prstGeom>
          <a:noFill/>
          <a:ln>
            <a:noFill/>
          </a:ln>
        </p:spPr>
        <p:txBody>
          <a:bodyPr spcFirstLastPara="1" wrap="square" lIns="0" tIns="12700" rIns="0" bIns="0" anchor="t" anchorCtr="0">
            <a:spAutoFit/>
          </a:bodyPr>
          <a:lstStyle/>
          <a:p>
            <a:pPr marL="250190" marR="0" lvl="0" indent="-238125" algn="l" rtl="0">
              <a:lnSpc>
                <a:spcPct val="124545"/>
              </a:lnSpc>
              <a:spcBef>
                <a:spcPts val="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MBA major in Finance from International Islamic University Of Chittagong.</a:t>
            </a:r>
            <a:endParaRPr/>
          </a:p>
          <a:p>
            <a:pPr marL="250190" marR="0" lvl="0" indent="-238125" algn="l" rtl="0">
              <a:lnSpc>
                <a:spcPct val="124545"/>
              </a:lnSpc>
              <a:spcBef>
                <a:spcPts val="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B Sc– Bachelor of Science under University of Chittagong.</a:t>
            </a:r>
            <a:endParaRPr/>
          </a:p>
        </p:txBody>
      </p:sp>
      <p:sp>
        <p:nvSpPr>
          <p:cNvPr id="479" name="Google Shape;479;p25"/>
          <p:cNvSpPr txBox="1"/>
          <p:nvPr/>
        </p:nvSpPr>
        <p:spPr>
          <a:xfrm>
            <a:off x="4128962" y="779442"/>
            <a:ext cx="7324836" cy="1087477"/>
          </a:xfrm>
          <a:prstGeom prst="rect">
            <a:avLst/>
          </a:prstGeom>
          <a:noFill/>
          <a:ln>
            <a:noFill/>
          </a:ln>
        </p:spPr>
        <p:txBody>
          <a:bodyPr spcFirstLastPara="1" wrap="square" lIns="0" tIns="12700" rIns="0" bIns="0" anchor="t" anchorCtr="0">
            <a:spAutoFit/>
          </a:bodyPr>
          <a:lstStyle/>
          <a:p>
            <a:pPr marL="0" marR="0" lvl="0" indent="0" algn="just" rtl="0">
              <a:lnSpc>
                <a:spcPct val="107000"/>
              </a:lnSpc>
              <a:spcBef>
                <a:spcPts val="0"/>
              </a:spcBef>
              <a:spcAft>
                <a:spcPts val="0"/>
              </a:spcAft>
              <a:buNone/>
            </a:pPr>
            <a:r>
              <a:rPr lang="en-US" sz="1100">
                <a:solidFill>
                  <a:srgbClr val="231F20"/>
                </a:solidFill>
                <a:latin typeface="Times New Roman"/>
                <a:ea typeface="Times New Roman"/>
                <a:cs typeface="Times New Roman"/>
                <a:sym typeface="Times New Roman"/>
              </a:rPr>
              <a:t>Mr. Mr. D D Roy is a Fellow of the Cost &amp; Management Accountant with extensive experience working for foreign companies in Dubai and overseas. He has served as the Group Finance Director of a leading Advertising Group in Bangladesh, Asiatic 360 Group, for over twelve years. Mr. Roy has a long history of working in finance, accounting, costing, and internal control departments within manufacturing entities. He possesses expertise in statutory and cost audits, valuation services, financial due diligence, accounting services, VAT and tax consultancy, as well as various computerized accounting packages including ERP solutions (SUN, Oracle 11i – AR, AP, Cash Management, GL, Fixed Assets), Focus, etc.</a:t>
            </a:r>
            <a:endParaRPr/>
          </a:p>
        </p:txBody>
      </p:sp>
      <p:sp>
        <p:nvSpPr>
          <p:cNvPr id="480" name="Google Shape;480;p25"/>
          <p:cNvSpPr txBox="1"/>
          <p:nvPr/>
        </p:nvSpPr>
        <p:spPr>
          <a:xfrm>
            <a:off x="4116301" y="4810704"/>
            <a:ext cx="7437120" cy="276999"/>
          </a:xfrm>
          <a:prstGeom prst="rect">
            <a:avLst/>
          </a:prstGeom>
          <a:noFill/>
          <a:ln>
            <a:noFill/>
          </a:ln>
        </p:spPr>
        <p:txBody>
          <a:bodyPr spcFirstLastPara="1" wrap="square" lIns="0" tIns="106675" rIns="0" bIns="0" anchor="t" anchorCtr="0">
            <a:spAutoFit/>
          </a:bodyPr>
          <a:lstStyle/>
          <a:p>
            <a:pPr marL="250190" marR="0" lvl="0" indent="-238125" algn="l" rtl="0">
              <a:lnSpc>
                <a:spcPct val="100000"/>
              </a:lnSpc>
              <a:spcBef>
                <a:spcPts val="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Statutory audit, Cost Audit, Assurance, Valuation, Accounting, Internal Audit, etc.</a:t>
            </a:r>
            <a:endParaRPr/>
          </a:p>
        </p:txBody>
      </p:sp>
      <p:sp>
        <p:nvSpPr>
          <p:cNvPr id="481" name="Google Shape;481;p25"/>
          <p:cNvSpPr txBox="1"/>
          <p:nvPr/>
        </p:nvSpPr>
        <p:spPr>
          <a:xfrm>
            <a:off x="4109406" y="2157995"/>
            <a:ext cx="7015793" cy="351378"/>
          </a:xfrm>
          <a:prstGeom prst="rect">
            <a:avLst/>
          </a:prstGeom>
          <a:noFill/>
          <a:ln>
            <a:noFill/>
          </a:ln>
        </p:spPr>
        <p:txBody>
          <a:bodyPr spcFirstLastPara="1" wrap="square" lIns="0" tIns="12700" rIns="0" bIns="0" anchor="t" anchorCtr="0">
            <a:spAutoFit/>
          </a:bodyPr>
          <a:lstStyle/>
          <a:p>
            <a:pPr marL="206375" marR="5080" lvl="0" indent="-194310" algn="l" rtl="0">
              <a:lnSpc>
                <a:spcPct val="100000"/>
              </a:lnSpc>
              <a:spcBef>
                <a:spcPts val="0"/>
              </a:spcBef>
              <a:spcAft>
                <a:spcPts val="0"/>
              </a:spcAft>
              <a:buClr>
                <a:srgbClr val="231F20"/>
              </a:buClr>
              <a:buSzPts val="917"/>
              <a:buFont typeface="Noto Sans Symbols"/>
              <a:buChar char="❖"/>
            </a:pPr>
            <a:r>
              <a:rPr lang="en-US" sz="1100" dirty="0" smtClean="0">
                <a:solidFill>
                  <a:srgbClr val="231F20"/>
                </a:solidFill>
                <a:latin typeface="Times New Roman"/>
                <a:ea typeface="Times New Roman"/>
                <a:cs typeface="Times New Roman"/>
                <a:sym typeface="Times New Roman"/>
              </a:rPr>
              <a:t>Fellow </a:t>
            </a:r>
            <a:r>
              <a:rPr lang="en-US" sz="1100" dirty="0">
                <a:solidFill>
                  <a:srgbClr val="231F20"/>
                </a:solidFill>
                <a:latin typeface="Times New Roman"/>
                <a:ea typeface="Times New Roman"/>
                <a:cs typeface="Times New Roman"/>
                <a:sym typeface="Times New Roman"/>
              </a:rPr>
              <a:t>Member of the Institute of Cost and Management Accountants of Bangladesh (ICMAB),  2012 (F 0675).</a:t>
            </a:r>
            <a:endParaRPr dirty="0"/>
          </a:p>
          <a:p>
            <a:pPr marL="250190" marR="0" lvl="0" indent="-238125" algn="l" rtl="0">
              <a:lnSpc>
                <a:spcPct val="100000"/>
              </a:lnSpc>
              <a:spcBef>
                <a:spcPts val="0"/>
              </a:spcBef>
              <a:spcAft>
                <a:spcPts val="0"/>
              </a:spcAft>
              <a:buClr>
                <a:srgbClr val="231F20"/>
              </a:buClr>
              <a:buSzPts val="917"/>
              <a:buFont typeface="Noto Sans Symbols"/>
              <a:buChar char="❖"/>
            </a:pPr>
            <a:r>
              <a:rPr lang="en-US" sz="1100" dirty="0">
                <a:solidFill>
                  <a:srgbClr val="231F20"/>
                </a:solidFill>
                <a:latin typeface="Times New Roman"/>
                <a:ea typeface="Times New Roman"/>
                <a:cs typeface="Times New Roman"/>
                <a:sym typeface="Times New Roman"/>
              </a:rPr>
              <a:t>Member of Dhaka Taxes Bar Association (DTBA)-D-0199.</a:t>
            </a:r>
            <a:endParaRPr dirty="0"/>
          </a:p>
        </p:txBody>
      </p:sp>
      <p:sp>
        <p:nvSpPr>
          <p:cNvPr id="482" name="Google Shape;482;p25"/>
          <p:cNvSpPr/>
          <p:nvPr/>
        </p:nvSpPr>
        <p:spPr>
          <a:xfrm>
            <a:off x="-44182" y="-11430"/>
            <a:ext cx="3771048" cy="6858000"/>
          </a:xfrm>
          <a:custGeom>
            <a:avLst/>
            <a:gdLst/>
            <a:ahLst/>
            <a:cxnLst/>
            <a:rect l="l" t="t" r="r" b="b"/>
            <a:pathLst>
              <a:path w="10058400" h="3372485" extrusionOk="0">
                <a:moveTo>
                  <a:pt x="10058400" y="0"/>
                </a:moveTo>
                <a:lnTo>
                  <a:pt x="0" y="0"/>
                </a:lnTo>
                <a:lnTo>
                  <a:pt x="0" y="3371913"/>
                </a:lnTo>
                <a:lnTo>
                  <a:pt x="10058400" y="3371913"/>
                </a:lnTo>
                <a:lnTo>
                  <a:pt x="10058400" y="0"/>
                </a:lnTo>
                <a:close/>
              </a:path>
            </a:pathLst>
          </a:custGeom>
          <a:solidFill>
            <a:srgbClr val="69123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87">
              <a:solidFill>
                <a:schemeClr val="dk1"/>
              </a:solidFill>
              <a:latin typeface="Gill Sans"/>
              <a:ea typeface="Gill Sans"/>
              <a:cs typeface="Gill Sans"/>
              <a:sym typeface="Gill Sans"/>
            </a:endParaRPr>
          </a:p>
        </p:txBody>
      </p:sp>
      <p:sp>
        <p:nvSpPr>
          <p:cNvPr id="483" name="Google Shape;483;p25"/>
          <p:cNvSpPr txBox="1"/>
          <p:nvPr/>
        </p:nvSpPr>
        <p:spPr>
          <a:xfrm>
            <a:off x="474697" y="3788085"/>
            <a:ext cx="2835228" cy="1960537"/>
          </a:xfrm>
          <a:prstGeom prst="rect">
            <a:avLst/>
          </a:prstGeom>
          <a:noFill/>
          <a:ln>
            <a:noFill/>
          </a:ln>
        </p:spPr>
        <p:txBody>
          <a:bodyPr spcFirstLastPara="1" wrap="square" lIns="0" tIns="70475" rIns="0" bIns="0" anchor="t" anchorCtr="0">
            <a:spAutoFit/>
          </a:bodyPr>
          <a:lstStyle/>
          <a:p>
            <a:pPr marL="11196" marR="0" lvl="0" indent="0" algn="l" rtl="0">
              <a:lnSpc>
                <a:spcPct val="100000"/>
              </a:lnSpc>
              <a:spcBef>
                <a:spcPts val="0"/>
              </a:spcBef>
              <a:spcAft>
                <a:spcPts val="0"/>
              </a:spcAft>
              <a:buNone/>
            </a:pPr>
            <a:r>
              <a:rPr lang="en-US" sz="1411" b="1">
                <a:solidFill>
                  <a:srgbClr val="FFFFFF"/>
                </a:solidFill>
                <a:latin typeface="Times New Roman"/>
                <a:ea typeface="Times New Roman"/>
                <a:cs typeface="Times New Roman"/>
                <a:sym typeface="Times New Roman"/>
              </a:rPr>
              <a:t>Debabrata Deb Roy, MBA, FCMA</a:t>
            </a:r>
            <a:endParaRPr sz="1411" b="1">
              <a:solidFill>
                <a:srgbClr val="FFFFFF"/>
              </a:solidFill>
              <a:latin typeface="Times New Roman"/>
              <a:ea typeface="Times New Roman"/>
              <a:cs typeface="Times New Roman"/>
              <a:sym typeface="Times New Roman"/>
            </a:endParaRPr>
          </a:p>
          <a:p>
            <a:pPr marL="12700" marR="0" lvl="0" indent="0" algn="l" rtl="0">
              <a:lnSpc>
                <a:spcPct val="100000"/>
              </a:lnSpc>
              <a:spcBef>
                <a:spcPts val="555"/>
              </a:spcBef>
              <a:spcAft>
                <a:spcPts val="0"/>
              </a:spcAft>
              <a:buNone/>
            </a:pPr>
            <a:endParaRPr sz="100">
              <a:solidFill>
                <a:schemeClr val="dk1"/>
              </a:solidFill>
              <a:latin typeface="Calibri"/>
              <a:ea typeface="Calibri"/>
              <a:cs typeface="Calibri"/>
              <a:sym typeface="Calibri"/>
            </a:endParaRPr>
          </a:p>
          <a:p>
            <a:pPr marL="12700" marR="5080" lvl="0" indent="0" algn="l" rtl="0">
              <a:lnSpc>
                <a:spcPct val="100000"/>
              </a:lnSpc>
              <a:spcBef>
                <a:spcPts val="100"/>
              </a:spcBef>
              <a:spcAft>
                <a:spcPts val="0"/>
              </a:spcAft>
              <a:buNone/>
            </a:pPr>
            <a:r>
              <a:rPr lang="en-US" sz="1200">
                <a:solidFill>
                  <a:schemeClr val="lt1"/>
                </a:solidFill>
                <a:latin typeface="Times New Roman"/>
                <a:ea typeface="Times New Roman"/>
                <a:cs typeface="Times New Roman"/>
                <a:sym typeface="Times New Roman"/>
              </a:rPr>
              <a:t>Director -Audit &amp; Assurance Services</a:t>
            </a:r>
            <a:endParaRPr/>
          </a:p>
          <a:p>
            <a:pPr marL="12700" marR="5080" lvl="0" indent="0" algn="l" rtl="0">
              <a:lnSpc>
                <a:spcPct val="100000"/>
              </a:lnSpc>
              <a:spcBef>
                <a:spcPts val="100"/>
              </a:spcBef>
              <a:spcAft>
                <a:spcPts val="0"/>
              </a:spcAft>
              <a:buNone/>
            </a:pPr>
            <a:r>
              <a:rPr lang="en-US" sz="1200">
                <a:solidFill>
                  <a:schemeClr val="lt1"/>
                </a:solidFill>
                <a:latin typeface="Times New Roman"/>
                <a:ea typeface="Times New Roman"/>
                <a:cs typeface="Times New Roman"/>
                <a:sym typeface="Times New Roman"/>
              </a:rPr>
              <a:t>25 Years exprience in the field of</a:t>
            </a:r>
            <a:endParaRPr/>
          </a:p>
          <a:p>
            <a:pPr marL="12700" marR="5080" lvl="0" indent="0" algn="l" rtl="0">
              <a:lnSpc>
                <a:spcPct val="100000"/>
              </a:lnSpc>
              <a:spcBef>
                <a:spcPts val="100"/>
              </a:spcBef>
              <a:spcAft>
                <a:spcPts val="0"/>
              </a:spcAft>
              <a:buNone/>
            </a:pPr>
            <a:r>
              <a:rPr lang="en-US" sz="1200">
                <a:solidFill>
                  <a:schemeClr val="lt1"/>
                </a:solidFill>
                <a:latin typeface="Times New Roman"/>
                <a:ea typeface="Times New Roman"/>
                <a:cs typeface="Times New Roman"/>
                <a:sym typeface="Times New Roman"/>
              </a:rPr>
              <a:t>Cost &amp; Management issues of Bangladesh.</a:t>
            </a:r>
            <a:endParaRPr sz="1200">
              <a:solidFill>
                <a:schemeClr val="lt1"/>
              </a:solidFill>
              <a:latin typeface="Times New Roman"/>
              <a:ea typeface="Times New Roman"/>
              <a:cs typeface="Times New Roman"/>
              <a:sym typeface="Times New Roman"/>
            </a:endParaRPr>
          </a:p>
          <a:p>
            <a:pPr marL="12700" marR="5080" lvl="0" indent="0" algn="l" rtl="0">
              <a:spcBef>
                <a:spcPts val="100"/>
              </a:spcBef>
              <a:spcAft>
                <a:spcPts val="0"/>
              </a:spcAft>
              <a:buNone/>
            </a:pPr>
            <a:r>
              <a:rPr lang="en-US" sz="1200">
                <a:solidFill>
                  <a:schemeClr val="lt1"/>
                </a:solidFill>
                <a:latin typeface="Times New Roman"/>
                <a:ea typeface="Times New Roman"/>
                <a:cs typeface="Times New Roman"/>
                <a:sym typeface="Times New Roman"/>
              </a:rPr>
              <a:t>Hotline: +8801724166730 </a:t>
            </a:r>
            <a:endParaRPr/>
          </a:p>
          <a:p>
            <a:pPr marL="12700" marR="5080" lvl="0" indent="0" algn="l" rtl="0">
              <a:spcBef>
                <a:spcPts val="100"/>
              </a:spcBef>
              <a:spcAft>
                <a:spcPts val="0"/>
              </a:spcAft>
              <a:buNone/>
            </a:pPr>
            <a:r>
              <a:rPr lang="en-US" sz="1200">
                <a:solidFill>
                  <a:schemeClr val="lt1"/>
                </a:solidFill>
                <a:latin typeface="Times New Roman"/>
                <a:ea typeface="Times New Roman"/>
                <a:cs typeface="Times New Roman"/>
                <a:sym typeface="Times New Roman"/>
              </a:rPr>
              <a:t>              +880255045267-68 </a:t>
            </a:r>
            <a:endParaRPr/>
          </a:p>
          <a:p>
            <a:pPr marL="12700" marR="5080" lvl="0" indent="0" algn="l" rtl="0">
              <a:spcBef>
                <a:spcPts val="100"/>
              </a:spcBef>
              <a:spcAft>
                <a:spcPts val="0"/>
              </a:spcAft>
              <a:buNone/>
            </a:pPr>
            <a:r>
              <a:rPr lang="en-US" sz="1200">
                <a:solidFill>
                  <a:schemeClr val="lt1"/>
                </a:solidFill>
                <a:latin typeface="Times New Roman"/>
                <a:ea typeface="Times New Roman"/>
                <a:cs typeface="Times New Roman"/>
                <a:sym typeface="Times New Roman"/>
              </a:rPr>
              <a:t>Email: debabrata@arccabd.com</a:t>
            </a:r>
            <a:endParaRPr/>
          </a:p>
          <a:p>
            <a:pPr marL="12700" marR="5080" lvl="0" indent="0" algn="l" rtl="0">
              <a:spcBef>
                <a:spcPts val="100"/>
              </a:spcBef>
              <a:spcAft>
                <a:spcPts val="0"/>
              </a:spcAft>
              <a:buNone/>
            </a:pPr>
            <a:r>
              <a:rPr lang="en-US" sz="1200">
                <a:solidFill>
                  <a:schemeClr val="lt1"/>
                </a:solidFill>
                <a:latin typeface="Times New Roman"/>
                <a:ea typeface="Times New Roman"/>
                <a:cs typeface="Times New Roman"/>
                <a:sym typeface="Times New Roman"/>
              </a:rPr>
              <a:t>            ddroycma@gmail.com           </a:t>
            </a:r>
            <a:endParaRPr/>
          </a:p>
          <a:p>
            <a:pPr marL="12700" marR="5080" lvl="0" indent="0" algn="l" rtl="0">
              <a:spcBef>
                <a:spcPts val="100"/>
              </a:spcBef>
              <a:spcAft>
                <a:spcPts val="0"/>
              </a:spcAft>
              <a:buNone/>
            </a:pPr>
            <a:r>
              <a:rPr lang="en-US" sz="1200">
                <a:solidFill>
                  <a:schemeClr val="lt1"/>
                </a:solidFill>
                <a:latin typeface="Times New Roman"/>
                <a:ea typeface="Times New Roman"/>
                <a:cs typeface="Times New Roman"/>
                <a:sym typeface="Times New Roman"/>
              </a:rPr>
              <a:t>Web: www.arccabd.com</a:t>
            </a:r>
            <a:endParaRPr sz="1200">
              <a:solidFill>
                <a:schemeClr val="lt1"/>
              </a:solidFill>
              <a:latin typeface="Times New Roman"/>
              <a:ea typeface="Times New Roman"/>
              <a:cs typeface="Times New Roman"/>
              <a:sym typeface="Times New Roman"/>
            </a:endParaRPr>
          </a:p>
        </p:txBody>
      </p:sp>
      <p:pic>
        <p:nvPicPr>
          <p:cNvPr id="484" name="Google Shape;484;p25" descr="A person in a suit and tie&#10;&#10;Description automatically generated"/>
          <p:cNvPicPr preferRelativeResize="0"/>
          <p:nvPr/>
        </p:nvPicPr>
        <p:blipFill rotWithShape="1">
          <a:blip r:embed="rId4">
            <a:alphaModFix/>
          </a:blip>
          <a:srcRect/>
          <a:stretch/>
        </p:blipFill>
        <p:spPr>
          <a:xfrm>
            <a:off x="357914" y="385954"/>
            <a:ext cx="3047722" cy="3402131"/>
          </a:xfrm>
          <a:prstGeom prst="rect">
            <a:avLst/>
          </a:prstGeom>
          <a:noFill/>
          <a:ln>
            <a:noFill/>
          </a:ln>
        </p:spPr>
      </p:pic>
      <p:sp>
        <p:nvSpPr>
          <p:cNvPr id="485" name="Google Shape;485;p25"/>
          <p:cNvSpPr/>
          <p:nvPr/>
        </p:nvSpPr>
        <p:spPr>
          <a:xfrm>
            <a:off x="4128962" y="5152077"/>
            <a:ext cx="2658666" cy="276999"/>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91237"/>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FFFFFF"/>
                </a:solidFill>
                <a:latin typeface="Times New Roman"/>
                <a:ea typeface="Times New Roman"/>
                <a:cs typeface="Times New Roman"/>
                <a:sym typeface="Times New Roman"/>
              </a:rPr>
              <a:t>Travelling </a:t>
            </a:r>
            <a:r>
              <a:rPr lang="en-US" sz="1400">
                <a:solidFill>
                  <a:srgbClr val="FFFFFF"/>
                </a:solidFill>
                <a:latin typeface="Times New Roman"/>
                <a:ea typeface="Times New Roman"/>
                <a:cs typeface="Times New Roman"/>
                <a:sym typeface="Times New Roman"/>
              </a:rPr>
              <a:t>:</a:t>
            </a:r>
            <a:endParaRPr sz="1400">
              <a:solidFill>
                <a:srgbClr val="FFFFFF"/>
              </a:solidFill>
              <a:latin typeface="Times New Roman"/>
              <a:ea typeface="Times New Roman"/>
              <a:cs typeface="Times New Roman"/>
              <a:sym typeface="Times New Roman"/>
            </a:endParaRPr>
          </a:p>
          <a:p>
            <a:pPr marL="0" marR="0" lvl="0" indent="0" algn="l" rtl="0">
              <a:spcBef>
                <a:spcPts val="0"/>
              </a:spcBef>
              <a:spcAft>
                <a:spcPts val="0"/>
              </a:spcAft>
              <a:buNone/>
            </a:pPr>
            <a:endParaRPr sz="100">
              <a:solidFill>
                <a:schemeClr val="dk1"/>
              </a:solidFill>
              <a:latin typeface="Gill Sans"/>
              <a:ea typeface="Gill Sans"/>
              <a:cs typeface="Gill Sans"/>
              <a:sym typeface="Gill Sans"/>
            </a:endParaRPr>
          </a:p>
        </p:txBody>
      </p:sp>
      <p:sp>
        <p:nvSpPr>
          <p:cNvPr id="486" name="Google Shape;486;p25"/>
          <p:cNvSpPr/>
          <p:nvPr/>
        </p:nvSpPr>
        <p:spPr>
          <a:xfrm>
            <a:off x="4133739" y="3292622"/>
            <a:ext cx="2658666" cy="230847"/>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91237"/>
          </a:solidFill>
          <a:ln>
            <a:noFill/>
          </a:ln>
        </p:spPr>
        <p:txBody>
          <a:bodyPr spcFirstLastPara="1" wrap="square" lIns="0" tIns="0" rIns="0" bIns="0" anchor="t" anchorCtr="0">
            <a:noAutofit/>
          </a:bodyPr>
          <a:lstStyle/>
          <a:p>
            <a:pPr marL="11196" marR="0" lvl="0" indent="0" algn="l" rtl="0">
              <a:spcBef>
                <a:spcPts val="0"/>
              </a:spcBef>
              <a:spcAft>
                <a:spcPts val="0"/>
              </a:spcAft>
              <a:buNone/>
            </a:pPr>
            <a:r>
              <a:rPr lang="en-US" sz="1400" b="1">
                <a:solidFill>
                  <a:srgbClr val="FFFFFF"/>
                </a:solidFill>
                <a:latin typeface="Times New Roman"/>
                <a:ea typeface="Times New Roman"/>
                <a:cs typeface="Times New Roman"/>
                <a:sym typeface="Times New Roman"/>
              </a:rPr>
              <a:t>Industry Experience:</a:t>
            </a:r>
            <a:endParaRPr sz="1400" b="1">
              <a:solidFill>
                <a:schemeClr val="dk1"/>
              </a:solidFill>
              <a:latin typeface="Times New Roman"/>
              <a:ea typeface="Times New Roman"/>
              <a:cs typeface="Times New Roman"/>
              <a:sym typeface="Times New Roman"/>
            </a:endParaRPr>
          </a:p>
        </p:txBody>
      </p:sp>
      <p:sp>
        <p:nvSpPr>
          <p:cNvPr id="487" name="Google Shape;487;p25"/>
          <p:cNvSpPr/>
          <p:nvPr/>
        </p:nvSpPr>
        <p:spPr>
          <a:xfrm>
            <a:off x="4133739" y="2577526"/>
            <a:ext cx="2658666" cy="230847"/>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91237"/>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FFFFFF"/>
                </a:solidFill>
                <a:latin typeface="Times New Roman"/>
                <a:ea typeface="Times New Roman"/>
                <a:cs typeface="Times New Roman"/>
                <a:sym typeface="Times New Roman"/>
              </a:rPr>
              <a:t>Educational Qualifications:</a:t>
            </a:r>
            <a:endParaRPr sz="14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00">
              <a:solidFill>
                <a:schemeClr val="dk1"/>
              </a:solidFill>
              <a:latin typeface="Gill Sans"/>
              <a:ea typeface="Gill Sans"/>
              <a:cs typeface="Gill Sans"/>
              <a:sym typeface="Gill Sans"/>
            </a:endParaRPr>
          </a:p>
        </p:txBody>
      </p:sp>
      <p:sp>
        <p:nvSpPr>
          <p:cNvPr id="488" name="Google Shape;488;p25"/>
          <p:cNvSpPr/>
          <p:nvPr/>
        </p:nvSpPr>
        <p:spPr>
          <a:xfrm>
            <a:off x="4133739" y="1904054"/>
            <a:ext cx="2658666" cy="230847"/>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91237"/>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lt1"/>
                </a:solidFill>
                <a:latin typeface="Times New Roman"/>
                <a:ea typeface="Times New Roman"/>
                <a:cs typeface="Times New Roman"/>
                <a:sym typeface="Times New Roman"/>
              </a:rPr>
              <a:t>Professional</a:t>
            </a:r>
            <a:r>
              <a:rPr lang="en-US" sz="1400">
                <a:solidFill>
                  <a:srgbClr val="FFFFFF"/>
                </a:solidFill>
                <a:latin typeface="Times New Roman"/>
                <a:ea typeface="Times New Roman"/>
                <a:cs typeface="Times New Roman"/>
                <a:sym typeface="Times New Roman"/>
              </a:rPr>
              <a:t> </a:t>
            </a:r>
            <a:r>
              <a:rPr lang="en-US" sz="1400" b="1">
                <a:solidFill>
                  <a:schemeClr val="lt1"/>
                </a:solidFill>
                <a:latin typeface="Times New Roman"/>
                <a:ea typeface="Times New Roman"/>
                <a:cs typeface="Times New Roman"/>
                <a:sym typeface="Times New Roman"/>
              </a:rPr>
              <a:t>Membership</a:t>
            </a:r>
            <a:r>
              <a:rPr lang="en-US" sz="1400">
                <a:solidFill>
                  <a:srgbClr val="FFFFFF"/>
                </a:solidFill>
                <a:latin typeface="Times New Roman"/>
                <a:ea typeface="Times New Roman"/>
                <a:cs typeface="Times New Roman"/>
                <a:sym typeface="Times New Roman"/>
              </a:rPr>
              <a:t>:</a:t>
            </a: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00">
              <a:solidFill>
                <a:schemeClr val="dk1"/>
              </a:solidFill>
              <a:latin typeface="Gill Sans"/>
              <a:ea typeface="Gill Sans"/>
              <a:cs typeface="Gill Sans"/>
              <a:sym typeface="Gill Sans"/>
            </a:endParaRPr>
          </a:p>
        </p:txBody>
      </p:sp>
      <p:sp>
        <p:nvSpPr>
          <p:cNvPr id="489" name="Google Shape;489;p25"/>
          <p:cNvSpPr/>
          <p:nvPr/>
        </p:nvSpPr>
        <p:spPr>
          <a:xfrm>
            <a:off x="4133739" y="529390"/>
            <a:ext cx="2658666" cy="230847"/>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91237"/>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lt1"/>
                </a:solidFill>
                <a:latin typeface="Times New Roman"/>
                <a:ea typeface="Times New Roman"/>
                <a:cs typeface="Times New Roman"/>
                <a:sym typeface="Times New Roman"/>
              </a:rPr>
              <a:t>Experience:</a:t>
            </a:r>
            <a:endParaRPr sz="1400" b="1">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100">
              <a:solidFill>
                <a:schemeClr val="dk1"/>
              </a:solidFill>
              <a:latin typeface="Gill Sans"/>
              <a:ea typeface="Gill Sans"/>
              <a:cs typeface="Gill Sans"/>
              <a:sym typeface="Gill Sans"/>
            </a:endParaRPr>
          </a:p>
        </p:txBody>
      </p:sp>
      <p:sp>
        <p:nvSpPr>
          <p:cNvPr id="490" name="Google Shape;490;p25"/>
          <p:cNvSpPr txBox="1"/>
          <p:nvPr/>
        </p:nvSpPr>
        <p:spPr>
          <a:xfrm>
            <a:off x="4030981" y="3530612"/>
            <a:ext cx="7437120"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Technology &amp; Media</a:t>
            </a:r>
            <a:endParaRPr/>
          </a:p>
          <a:p>
            <a:pPr marL="0" marR="0" lvl="0" indent="0" algn="just" rtl="0">
              <a:spcBef>
                <a:spcPts val="80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Advertising Company, Foreign Company</a:t>
            </a:r>
            <a:endParaRPr/>
          </a:p>
          <a:p>
            <a:pPr marL="0" marR="0" lvl="0" indent="0" algn="just" rtl="0">
              <a:spcBef>
                <a:spcPts val="80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Manufacturing, Land Development Company</a:t>
            </a:r>
            <a:endParaRPr/>
          </a:p>
          <a:p>
            <a:pPr marL="0" marR="0" lvl="0" indent="0" algn="just" rtl="0">
              <a:spcBef>
                <a:spcPts val="80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Telecommunications</a:t>
            </a:r>
            <a:endParaRPr/>
          </a:p>
        </p:txBody>
      </p:sp>
      <p:sp>
        <p:nvSpPr>
          <p:cNvPr id="491" name="Google Shape;491;p25"/>
          <p:cNvSpPr/>
          <p:nvPr/>
        </p:nvSpPr>
        <p:spPr>
          <a:xfrm>
            <a:off x="4133739" y="4617655"/>
            <a:ext cx="2658666" cy="230847"/>
          </a:xfrm>
          <a:custGeom>
            <a:avLst/>
            <a:gdLst/>
            <a:ahLst/>
            <a:cxnLst/>
            <a:rect l="l" t="t" r="r" b="b"/>
            <a:pathLst>
              <a:path w="1694814" h="380364" extrusionOk="0">
                <a:moveTo>
                  <a:pt x="1694268" y="0"/>
                </a:moveTo>
                <a:lnTo>
                  <a:pt x="0" y="0"/>
                </a:lnTo>
                <a:lnTo>
                  <a:pt x="0" y="380301"/>
                </a:lnTo>
                <a:lnTo>
                  <a:pt x="1694268" y="380301"/>
                </a:lnTo>
                <a:lnTo>
                  <a:pt x="1694268" y="0"/>
                </a:lnTo>
                <a:close/>
              </a:path>
            </a:pathLst>
          </a:custGeom>
          <a:solidFill>
            <a:srgbClr val="691237"/>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FFFFFF"/>
                </a:solidFill>
                <a:latin typeface="Times New Roman"/>
                <a:ea typeface="Times New Roman"/>
                <a:cs typeface="Times New Roman"/>
                <a:sym typeface="Times New Roman"/>
              </a:rPr>
              <a:t>Specializations</a:t>
            </a:r>
            <a:r>
              <a:rPr lang="en-US" sz="1400">
                <a:solidFill>
                  <a:srgbClr val="FFFFFF"/>
                </a:solidFill>
                <a:latin typeface="Times New Roman"/>
                <a:ea typeface="Times New Roman"/>
                <a:cs typeface="Times New Roman"/>
                <a:sym typeface="Times New Roman"/>
              </a:rPr>
              <a:t>:</a:t>
            </a:r>
            <a:endParaRPr/>
          </a:p>
          <a:p>
            <a:pPr marL="0" marR="0" lvl="0" indent="0" algn="l" rtl="0">
              <a:spcBef>
                <a:spcPts val="0"/>
              </a:spcBef>
              <a:spcAft>
                <a:spcPts val="0"/>
              </a:spcAft>
              <a:buNone/>
            </a:pPr>
            <a:endParaRPr sz="100">
              <a:solidFill>
                <a:schemeClr val="dk1"/>
              </a:solidFill>
              <a:latin typeface="Gill Sans"/>
              <a:ea typeface="Gill Sans"/>
              <a:cs typeface="Gill Sans"/>
              <a:sym typeface="Gill Sans"/>
            </a:endParaRPr>
          </a:p>
        </p:txBody>
      </p:sp>
      <p:sp>
        <p:nvSpPr>
          <p:cNvPr id="492" name="Google Shape;492;p25"/>
          <p:cNvSpPr txBox="1"/>
          <p:nvPr/>
        </p:nvSpPr>
        <p:spPr>
          <a:xfrm>
            <a:off x="4116301" y="5377479"/>
            <a:ext cx="3997249" cy="276999"/>
          </a:xfrm>
          <a:prstGeom prst="rect">
            <a:avLst/>
          </a:prstGeom>
          <a:noFill/>
          <a:ln>
            <a:noFill/>
          </a:ln>
        </p:spPr>
        <p:txBody>
          <a:bodyPr spcFirstLastPara="1" wrap="square" lIns="0" tIns="106675" rIns="0" bIns="0" anchor="t" anchorCtr="0">
            <a:spAutoFit/>
          </a:bodyPr>
          <a:lstStyle/>
          <a:p>
            <a:pPr marL="250190" marR="0" lvl="0" indent="-238125" algn="l" rtl="0">
              <a:lnSpc>
                <a:spcPct val="100000"/>
              </a:lnSpc>
              <a:spcBef>
                <a:spcPts val="0"/>
              </a:spcBef>
              <a:spcAft>
                <a:spcPts val="0"/>
              </a:spcAft>
              <a:buClr>
                <a:srgbClr val="231F20"/>
              </a:buClr>
              <a:buSzPts val="917"/>
              <a:buFont typeface="Noto Sans Symbols"/>
              <a:buChar char="❖"/>
            </a:pPr>
            <a:r>
              <a:rPr lang="en-US" sz="1100">
                <a:solidFill>
                  <a:srgbClr val="231F20"/>
                </a:solidFill>
                <a:latin typeface="Times New Roman"/>
                <a:ea typeface="Times New Roman"/>
                <a:cs typeface="Times New Roman"/>
                <a:sym typeface="Times New Roman"/>
              </a:rPr>
              <a:t>India, Dubai, Saudi Arabia, Singapore, Thailand, Malaysia, etc.</a:t>
            </a:r>
            <a:endParaRPr/>
          </a:p>
        </p:txBody>
      </p:sp>
      <p:pic>
        <p:nvPicPr>
          <p:cNvPr id="493" name="Google Shape;493;p25"/>
          <p:cNvPicPr preferRelativeResize="0"/>
          <p:nvPr/>
        </p:nvPicPr>
        <p:blipFill rotWithShape="1">
          <a:blip r:embed="rId3">
            <a:alphaModFix/>
          </a:blip>
          <a:srcRect/>
          <a:stretch/>
        </p:blipFill>
        <p:spPr>
          <a:xfrm>
            <a:off x="11297141" y="13687"/>
            <a:ext cx="832664" cy="701381"/>
          </a:xfrm>
          <a:prstGeom prst="rect">
            <a:avLst/>
          </a:prstGeom>
          <a:noFill/>
          <a:ln>
            <a:noFill/>
          </a:ln>
        </p:spPr>
      </p:pic>
      <p:pic>
        <p:nvPicPr>
          <p:cNvPr id="494" name="Google Shape;494;p25" descr="A green and white phone logo&#10;&#10;Description automatically generated"/>
          <p:cNvPicPr preferRelativeResize="0"/>
          <p:nvPr/>
        </p:nvPicPr>
        <p:blipFill rotWithShape="1">
          <a:blip r:embed="rId5">
            <a:alphaModFix/>
          </a:blip>
          <a:srcRect/>
          <a:stretch/>
        </p:blipFill>
        <p:spPr>
          <a:xfrm>
            <a:off x="2182094" y="4783002"/>
            <a:ext cx="168080" cy="157236"/>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499"/>
        <p:cNvGrpSpPr/>
        <p:nvPr/>
      </p:nvGrpSpPr>
      <p:grpSpPr>
        <a:xfrm>
          <a:off x="0" y="0"/>
          <a:ext cx="0" cy="0"/>
          <a:chOff x="0" y="0"/>
          <a:chExt cx="0" cy="0"/>
        </a:xfrm>
      </p:grpSpPr>
      <p:sp>
        <p:nvSpPr>
          <p:cNvPr id="500" name="Google Shape;500;p26"/>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01" name="Google Shape;501;p26"/>
          <p:cNvPicPr preferRelativeResize="0"/>
          <p:nvPr/>
        </p:nvPicPr>
        <p:blipFill rotWithShape="1">
          <a:blip r:embed="rId3">
            <a:alphaModFix/>
          </a:blip>
          <a:srcRect t="1538" b="-1538"/>
          <a:stretch/>
        </p:blipFill>
        <p:spPr>
          <a:xfrm>
            <a:off x="0" y="6126480"/>
            <a:ext cx="12192000" cy="742950"/>
          </a:xfrm>
          <a:prstGeom prst="rect">
            <a:avLst/>
          </a:prstGeom>
          <a:noFill/>
          <a:ln>
            <a:noFill/>
          </a:ln>
        </p:spPr>
      </p:pic>
      <p:cxnSp>
        <p:nvCxnSpPr>
          <p:cNvPr id="502" name="Google Shape;502;p26"/>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cxnSp>
        <p:nvCxnSpPr>
          <p:cNvPr id="503" name="Google Shape;503;p26"/>
          <p:cNvCxnSpPr/>
          <p:nvPr/>
        </p:nvCxnSpPr>
        <p:spPr>
          <a:xfrm>
            <a:off x="2417780" y="3528542"/>
            <a:ext cx="8637072" cy="0"/>
          </a:xfrm>
          <a:prstGeom prst="straightConnector1">
            <a:avLst/>
          </a:prstGeom>
          <a:noFill/>
          <a:ln w="31750" cap="flat" cmpd="sng">
            <a:solidFill>
              <a:schemeClr val="accent1"/>
            </a:solidFill>
            <a:prstDash val="solid"/>
            <a:round/>
            <a:headEnd type="none" w="sm" len="sm"/>
            <a:tailEnd type="none" w="sm" len="sm"/>
          </a:ln>
        </p:spPr>
      </p:cxnSp>
      <p:sp>
        <p:nvSpPr>
          <p:cNvPr id="504" name="Google Shape;504;p26"/>
          <p:cNvSpPr/>
          <p:nvPr/>
        </p:nvSpPr>
        <p:spPr>
          <a:xfrm>
            <a:off x="2" y="0"/>
            <a:ext cx="12191695" cy="6858000"/>
          </a:xfrm>
          <a:prstGeom prst="rect">
            <a:avLst/>
          </a:prstGeom>
          <a:gradFill>
            <a:gsLst>
              <a:gs pos="0">
                <a:srgbClr val="EBE9E6"/>
              </a:gs>
              <a:gs pos="100000">
                <a:srgbClr val="C9C5C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05" name="Google Shape;505;p26"/>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06" name="Google Shape;506;p26"/>
          <p:cNvSpPr txBox="1">
            <a:spLocks noGrp="1"/>
          </p:cNvSpPr>
          <p:nvPr>
            <p:ph type="title"/>
          </p:nvPr>
        </p:nvSpPr>
        <p:spPr>
          <a:xfrm>
            <a:off x="659301" y="2840533"/>
            <a:ext cx="2823919" cy="556203"/>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dk1"/>
              </a:buClr>
              <a:buSzPts val="3600"/>
              <a:buFont typeface="Gill Sans"/>
              <a:buNone/>
            </a:pPr>
            <a:r>
              <a:rPr lang="en-US" sz="3600" cap="none"/>
              <a:t>MANAGERS</a:t>
            </a:r>
            <a:endParaRPr/>
          </a:p>
        </p:txBody>
      </p:sp>
      <p:pic>
        <p:nvPicPr>
          <p:cNvPr id="507" name="Google Shape;507;p26" descr="A group of men in suits&#10;&#10;Description automatically generated"/>
          <p:cNvPicPr preferRelativeResize="0"/>
          <p:nvPr/>
        </p:nvPicPr>
        <p:blipFill rotWithShape="1">
          <a:blip r:embed="rId4">
            <a:alphaModFix/>
          </a:blip>
          <a:srcRect l="14229" r="15755" b="4"/>
          <a:stretch/>
        </p:blipFill>
        <p:spPr>
          <a:xfrm>
            <a:off x="3980108" y="2144028"/>
            <a:ext cx="3693150" cy="3520785"/>
          </a:xfrm>
          <a:prstGeom prst="rect">
            <a:avLst/>
          </a:prstGeom>
          <a:solidFill>
            <a:schemeClr val="lt1"/>
          </a:solidFill>
          <a:ln>
            <a:noFill/>
          </a:ln>
        </p:spPr>
      </p:pic>
      <p:pic>
        <p:nvPicPr>
          <p:cNvPr id="508" name="Google Shape;508;p26" descr="A group of men in suits&#10;&#10;Description automatically generated"/>
          <p:cNvPicPr preferRelativeResize="0"/>
          <p:nvPr/>
        </p:nvPicPr>
        <p:blipFill rotWithShape="1">
          <a:blip r:embed="rId5">
            <a:alphaModFix/>
          </a:blip>
          <a:srcRect t="5546" r="4" b="3"/>
          <a:stretch/>
        </p:blipFill>
        <p:spPr>
          <a:xfrm>
            <a:off x="7846051" y="1309934"/>
            <a:ext cx="3687168" cy="2324682"/>
          </a:xfrm>
          <a:prstGeom prst="rect">
            <a:avLst/>
          </a:prstGeom>
          <a:solidFill>
            <a:schemeClr val="lt1"/>
          </a:solidFill>
          <a:ln>
            <a:noFill/>
          </a:ln>
        </p:spPr>
      </p:pic>
      <p:pic>
        <p:nvPicPr>
          <p:cNvPr id="509" name="Google Shape;509;p26" descr="A group of men sitting around a table&#10;&#10;Description automatically generated"/>
          <p:cNvPicPr preferRelativeResize="0"/>
          <p:nvPr/>
        </p:nvPicPr>
        <p:blipFill rotWithShape="1">
          <a:blip r:embed="rId6">
            <a:alphaModFix/>
          </a:blip>
          <a:srcRect/>
          <a:stretch/>
        </p:blipFill>
        <p:spPr>
          <a:xfrm>
            <a:off x="7873943" y="3904421"/>
            <a:ext cx="3687168" cy="2461184"/>
          </a:xfrm>
          <a:prstGeom prst="rect">
            <a:avLst/>
          </a:prstGeom>
          <a:noFill/>
          <a:ln>
            <a:noFill/>
          </a:ln>
        </p:spPr>
      </p:pic>
      <p:cxnSp>
        <p:nvCxnSpPr>
          <p:cNvPr id="510" name="Google Shape;510;p26"/>
          <p:cNvCxnSpPr/>
          <p:nvPr/>
        </p:nvCxnSpPr>
        <p:spPr>
          <a:xfrm rot="10800000">
            <a:off x="672095" y="3429000"/>
            <a:ext cx="2487030" cy="0"/>
          </a:xfrm>
          <a:prstGeom prst="straightConnector1">
            <a:avLst/>
          </a:prstGeom>
          <a:noFill/>
          <a:ln w="22225" cap="flat" cmpd="sng">
            <a:solidFill>
              <a:srgbClr val="681237"/>
            </a:solidFill>
            <a:prstDash val="solid"/>
            <a:round/>
            <a:headEnd type="none" w="sm" len="sm"/>
            <a:tailEnd type="none" w="sm" len="sm"/>
          </a:ln>
        </p:spPr>
      </p:cxnSp>
      <p:pic>
        <p:nvPicPr>
          <p:cNvPr id="511" name="Google Shape;511;p26"/>
          <p:cNvPicPr preferRelativeResize="0"/>
          <p:nvPr/>
        </p:nvPicPr>
        <p:blipFill rotWithShape="1">
          <a:blip r:embed="rId7">
            <a:alphaModFix/>
          </a:blip>
          <a:srcRect/>
          <a:stretch/>
        </p:blipFill>
        <p:spPr>
          <a:xfrm>
            <a:off x="221100" y="106517"/>
            <a:ext cx="855225" cy="720385"/>
          </a:xfrm>
          <a:prstGeom prst="rect">
            <a:avLst/>
          </a:prstGeom>
          <a:noFill/>
          <a:ln>
            <a:noFill/>
          </a:ln>
        </p:spPr>
      </p:pic>
      <p:pic>
        <p:nvPicPr>
          <p:cNvPr id="512" name="Google Shape;512;p26"/>
          <p:cNvPicPr preferRelativeResize="0"/>
          <p:nvPr/>
        </p:nvPicPr>
        <p:blipFill rotWithShape="1">
          <a:blip r:embed="rId8">
            <a:alphaModFix/>
          </a:blip>
          <a:srcRect/>
          <a:stretch/>
        </p:blipFill>
        <p:spPr>
          <a:xfrm>
            <a:off x="10027809" y="87628"/>
            <a:ext cx="2054086" cy="785537"/>
          </a:xfrm>
          <a:prstGeom prst="rect">
            <a:avLst/>
          </a:prstGeom>
          <a:noFill/>
          <a:ln>
            <a:noFill/>
          </a:ln>
        </p:spPr>
      </p:pic>
      <p:pic>
        <p:nvPicPr>
          <p:cNvPr id="513" name="Google Shape;513;p26"/>
          <p:cNvPicPr preferRelativeResize="0"/>
          <p:nvPr/>
        </p:nvPicPr>
        <p:blipFill rotWithShape="1">
          <a:blip r:embed="rId7">
            <a:alphaModFix amt="5000"/>
          </a:blip>
          <a:srcRect/>
          <a:stretch/>
        </p:blipFill>
        <p:spPr>
          <a:xfrm>
            <a:off x="7091040" y="2591339"/>
            <a:ext cx="4695825" cy="39554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7"/>
                                        </p:tgtEl>
                                        <p:attrNameLst>
                                          <p:attrName>style.visibility</p:attrName>
                                        </p:attrNameLst>
                                      </p:cBhvr>
                                      <p:to>
                                        <p:strVal val="visible"/>
                                      </p:to>
                                    </p:set>
                                    <p:animEffect transition="in" filter="fade">
                                      <p:cBhvr>
                                        <p:cTn id="7" dur="500"/>
                                        <p:tgtEl>
                                          <p:spTgt spid="507"/>
                                        </p:tgtEl>
                                      </p:cBhvr>
                                    </p:animEffect>
                                  </p:childTnLst>
                                </p:cTn>
                              </p:par>
                              <p:par>
                                <p:cTn id="8" presetID="10" presetClass="entr" presetSubtype="0" fill="hold" nodeType="withEffect">
                                  <p:stCondLst>
                                    <p:cond delay="0"/>
                                  </p:stCondLst>
                                  <p:childTnLst>
                                    <p:set>
                                      <p:cBhvr>
                                        <p:cTn id="9" dur="1" fill="hold">
                                          <p:stCondLst>
                                            <p:cond delay="0"/>
                                          </p:stCondLst>
                                        </p:cTn>
                                        <p:tgtEl>
                                          <p:spTgt spid="508"/>
                                        </p:tgtEl>
                                        <p:attrNameLst>
                                          <p:attrName>style.visibility</p:attrName>
                                        </p:attrNameLst>
                                      </p:cBhvr>
                                      <p:to>
                                        <p:strVal val="visible"/>
                                      </p:to>
                                    </p:set>
                                    <p:animEffect transition="in" filter="fade">
                                      <p:cBhvr>
                                        <p:cTn id="10" dur="500"/>
                                        <p:tgtEl>
                                          <p:spTgt spid="508"/>
                                        </p:tgtEl>
                                      </p:cBhvr>
                                    </p:animEffect>
                                  </p:childTnLst>
                                </p:cTn>
                              </p:par>
                              <p:par>
                                <p:cTn id="11" presetID="10" presetClass="entr" presetSubtype="0" fill="hold" nodeType="withEffect">
                                  <p:stCondLst>
                                    <p:cond delay="0"/>
                                  </p:stCondLst>
                                  <p:childTnLst>
                                    <p:set>
                                      <p:cBhvr>
                                        <p:cTn id="12" dur="1" fill="hold">
                                          <p:stCondLst>
                                            <p:cond delay="0"/>
                                          </p:stCondLst>
                                        </p:cTn>
                                        <p:tgtEl>
                                          <p:spTgt spid="509"/>
                                        </p:tgtEl>
                                        <p:attrNameLst>
                                          <p:attrName>style.visibility</p:attrName>
                                        </p:attrNameLst>
                                      </p:cBhvr>
                                      <p:to>
                                        <p:strVal val="visible"/>
                                      </p:to>
                                    </p:set>
                                    <p:animEffect transition="in" filter="fade">
                                      <p:cBhvr>
                                        <p:cTn id="13" dur="500"/>
                                        <p:tgtEl>
                                          <p:spTgt spid="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518"/>
        <p:cNvGrpSpPr/>
        <p:nvPr/>
      </p:nvGrpSpPr>
      <p:grpSpPr>
        <a:xfrm>
          <a:off x="0" y="0"/>
          <a:ext cx="0" cy="0"/>
          <a:chOff x="0" y="0"/>
          <a:chExt cx="0" cy="0"/>
        </a:xfrm>
      </p:grpSpPr>
      <p:sp>
        <p:nvSpPr>
          <p:cNvPr id="519" name="Google Shape;519;p27"/>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20" name="Google Shape;520;p27"/>
          <p:cNvPicPr preferRelativeResize="0"/>
          <p:nvPr/>
        </p:nvPicPr>
        <p:blipFill rotWithShape="1">
          <a:blip r:embed="rId3">
            <a:alphaModFix/>
          </a:blip>
          <a:srcRect t="1538" b="-1538"/>
          <a:stretch/>
        </p:blipFill>
        <p:spPr>
          <a:xfrm>
            <a:off x="0" y="6126480"/>
            <a:ext cx="12192000" cy="742950"/>
          </a:xfrm>
          <a:prstGeom prst="rect">
            <a:avLst/>
          </a:prstGeom>
          <a:noFill/>
          <a:ln>
            <a:noFill/>
          </a:ln>
        </p:spPr>
      </p:pic>
      <p:cxnSp>
        <p:nvCxnSpPr>
          <p:cNvPr id="521" name="Google Shape;521;p27"/>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cxnSp>
        <p:nvCxnSpPr>
          <p:cNvPr id="522" name="Google Shape;522;p27"/>
          <p:cNvCxnSpPr/>
          <p:nvPr/>
        </p:nvCxnSpPr>
        <p:spPr>
          <a:xfrm>
            <a:off x="2417780" y="3528542"/>
            <a:ext cx="8637072" cy="0"/>
          </a:xfrm>
          <a:prstGeom prst="straightConnector1">
            <a:avLst/>
          </a:prstGeom>
          <a:noFill/>
          <a:ln w="31750" cap="flat" cmpd="sng">
            <a:solidFill>
              <a:schemeClr val="accent1"/>
            </a:solidFill>
            <a:prstDash val="solid"/>
            <a:round/>
            <a:headEnd type="none" w="sm" len="sm"/>
            <a:tailEnd type="none" w="sm" len="sm"/>
          </a:ln>
        </p:spPr>
      </p:cxnSp>
      <p:sp>
        <p:nvSpPr>
          <p:cNvPr id="523" name="Google Shape;523;p27"/>
          <p:cNvSpPr/>
          <p:nvPr/>
        </p:nvSpPr>
        <p:spPr>
          <a:xfrm>
            <a:off x="2" y="0"/>
            <a:ext cx="12191695" cy="6858000"/>
          </a:xfrm>
          <a:prstGeom prst="rect">
            <a:avLst/>
          </a:prstGeom>
          <a:gradFill>
            <a:gsLst>
              <a:gs pos="0">
                <a:srgbClr val="EBE9E6"/>
              </a:gs>
              <a:gs pos="100000">
                <a:srgbClr val="C9C5C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524" name="Google Shape;524;p27"/>
          <p:cNvPicPr preferRelativeResize="0"/>
          <p:nvPr/>
        </p:nvPicPr>
        <p:blipFill rotWithShape="1">
          <a:blip r:embed="rId4">
            <a:alphaModFix/>
          </a:blip>
          <a:srcRect/>
          <a:stretch/>
        </p:blipFill>
        <p:spPr>
          <a:xfrm>
            <a:off x="221100" y="106517"/>
            <a:ext cx="855225" cy="720385"/>
          </a:xfrm>
          <a:prstGeom prst="rect">
            <a:avLst/>
          </a:prstGeom>
          <a:noFill/>
          <a:ln>
            <a:noFill/>
          </a:ln>
        </p:spPr>
      </p:pic>
      <p:pic>
        <p:nvPicPr>
          <p:cNvPr id="525" name="Google Shape;525;p27"/>
          <p:cNvPicPr preferRelativeResize="0"/>
          <p:nvPr/>
        </p:nvPicPr>
        <p:blipFill rotWithShape="1">
          <a:blip r:embed="rId5">
            <a:alphaModFix/>
          </a:blip>
          <a:srcRect/>
          <a:stretch/>
        </p:blipFill>
        <p:spPr>
          <a:xfrm>
            <a:off x="10027809" y="87628"/>
            <a:ext cx="2054086" cy="785537"/>
          </a:xfrm>
          <a:prstGeom prst="rect">
            <a:avLst/>
          </a:prstGeom>
          <a:noFill/>
          <a:ln>
            <a:noFill/>
          </a:ln>
        </p:spPr>
      </p:pic>
      <p:grpSp>
        <p:nvGrpSpPr>
          <p:cNvPr id="526" name="Google Shape;526;p27"/>
          <p:cNvGrpSpPr/>
          <p:nvPr/>
        </p:nvGrpSpPr>
        <p:grpSpPr>
          <a:xfrm>
            <a:off x="221423" y="1437897"/>
            <a:ext cx="4043691" cy="4693670"/>
            <a:chOff x="7958875" y="1412444"/>
            <a:chExt cx="4155900" cy="4693670"/>
          </a:xfrm>
        </p:grpSpPr>
        <p:pic>
          <p:nvPicPr>
            <p:cNvPr id="527" name="Google Shape;527;p27"/>
            <p:cNvPicPr preferRelativeResize="0"/>
            <p:nvPr/>
          </p:nvPicPr>
          <p:blipFill rotWithShape="1">
            <a:blip r:embed="rId6">
              <a:alphaModFix/>
            </a:blip>
            <a:srcRect l="1874" t="1283" r="-1873" b="19324"/>
            <a:stretch/>
          </p:blipFill>
          <p:spPr>
            <a:xfrm>
              <a:off x="8095874" y="1412444"/>
              <a:ext cx="1723356" cy="1692196"/>
            </a:xfrm>
            <a:prstGeom prst="ellipse">
              <a:avLst/>
            </a:prstGeom>
            <a:noFill/>
            <a:ln w="12700" cap="flat" cmpd="sng">
              <a:solidFill>
                <a:schemeClr val="dk1"/>
              </a:solidFill>
              <a:prstDash val="solid"/>
              <a:round/>
              <a:headEnd type="none" w="sm" len="sm"/>
              <a:tailEnd type="none" w="sm" len="sm"/>
            </a:ln>
          </p:spPr>
        </p:pic>
        <p:sp>
          <p:nvSpPr>
            <p:cNvPr id="528" name="Google Shape;528;p27"/>
            <p:cNvSpPr txBox="1"/>
            <p:nvPr/>
          </p:nvSpPr>
          <p:spPr>
            <a:xfrm>
              <a:off x="7958875" y="4397614"/>
              <a:ext cx="4155900" cy="1708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Experience:</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Mr. Al-Amin is working in Accounts, Payroll, TDS, VDS calculation dedicatedly from last five years.</a:t>
              </a:r>
              <a:endParaRPr/>
            </a:p>
            <a:p>
              <a:pPr marL="0" marR="0" lvl="0" indent="0" algn="l" rtl="0">
                <a:spcBef>
                  <a:spcPts val="0"/>
                </a:spcBef>
                <a:spcAft>
                  <a:spcPts val="0"/>
                </a:spcAft>
                <a:buNone/>
              </a:pP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Educational Qualification:</a:t>
              </a:r>
              <a:endParaRPr sz="1050">
                <a:solidFill>
                  <a:srgbClr val="00206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1050">
                  <a:solidFill>
                    <a:srgbClr val="002060"/>
                  </a:solidFill>
                  <a:latin typeface="Times New Roman"/>
                  <a:ea typeface="Times New Roman"/>
                  <a:cs typeface="Times New Roman"/>
                  <a:sym typeface="Times New Roman"/>
                </a:rPr>
                <a:t>BBA, MBA (Accounting), CA (CC) (Professional Level)</a:t>
              </a:r>
              <a:endParaRPr/>
            </a:p>
            <a:p>
              <a:pPr marL="0" marR="0" lvl="0" indent="0" algn="just" rtl="0">
                <a:spcBef>
                  <a:spcPts val="0"/>
                </a:spcBef>
                <a:spcAft>
                  <a:spcPts val="0"/>
                </a:spcAft>
                <a:buNone/>
              </a:pP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Specializations:</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Accounts, Audit, Payroll, TDS, VDS calculation, Assurance &amp; Secretarial Service etc.</a:t>
              </a:r>
              <a:endParaRPr/>
            </a:p>
          </p:txBody>
        </p:sp>
        <p:sp>
          <p:nvSpPr>
            <p:cNvPr id="529" name="Google Shape;529;p27"/>
            <p:cNvSpPr txBox="1"/>
            <p:nvPr/>
          </p:nvSpPr>
          <p:spPr>
            <a:xfrm>
              <a:off x="7958875" y="3167159"/>
              <a:ext cx="2853398" cy="117240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2060"/>
                </a:buClr>
                <a:buSzPts val="1050"/>
                <a:buFont typeface="Times New Roman"/>
                <a:buNone/>
              </a:pPr>
              <a:r>
                <a:rPr lang="en-US" sz="1050" b="1">
                  <a:solidFill>
                    <a:srgbClr val="002060"/>
                  </a:solidFill>
                  <a:latin typeface="Times New Roman"/>
                  <a:ea typeface="Times New Roman"/>
                  <a:cs typeface="Times New Roman"/>
                  <a:sym typeface="Times New Roman"/>
                </a:rPr>
                <a:t>Md. Al-Amin Chaklader</a:t>
              </a:r>
              <a:endParaRPr sz="1050" b="1">
                <a:solidFill>
                  <a:srgbClr val="002060"/>
                </a:solidFill>
                <a:latin typeface="Times New Roman"/>
                <a:ea typeface="Times New Roman"/>
                <a:cs typeface="Times New Roman"/>
                <a:sym typeface="Times New Roman"/>
              </a:endParaRPr>
            </a:p>
            <a:p>
              <a:pPr marL="0" marR="0" lvl="0" indent="0" algn="l" rtl="0">
                <a:spcBef>
                  <a:spcPts val="0"/>
                </a:spcBef>
                <a:spcAft>
                  <a:spcPts val="0"/>
                </a:spcAft>
                <a:buClr>
                  <a:srgbClr val="002060"/>
                </a:buClr>
                <a:buSzPts val="1050"/>
                <a:buFont typeface="Times New Roman"/>
                <a:buNone/>
              </a:pPr>
              <a:r>
                <a:rPr lang="en-US" sz="1050" b="1">
                  <a:solidFill>
                    <a:srgbClr val="002060"/>
                  </a:solidFill>
                  <a:latin typeface="Times New Roman"/>
                  <a:ea typeface="Times New Roman"/>
                  <a:cs typeface="Times New Roman"/>
                  <a:sym typeface="Times New Roman"/>
                </a:rPr>
                <a:t>BBA, MBA, CA (Professional Level)</a:t>
              </a:r>
              <a:endParaRPr/>
            </a:p>
            <a:p>
              <a:pPr marL="0" marR="0" lvl="0" indent="0" algn="l" rtl="0">
                <a:spcBef>
                  <a:spcPts val="0"/>
                </a:spcBef>
                <a:spcAft>
                  <a:spcPts val="0"/>
                </a:spcAft>
                <a:buClr>
                  <a:srgbClr val="002060"/>
                </a:buClr>
                <a:buSzPts val="1050"/>
                <a:buFont typeface="Times New Roman"/>
                <a:buNone/>
              </a:pPr>
              <a:r>
                <a:rPr lang="en-US" sz="1050">
                  <a:solidFill>
                    <a:srgbClr val="002060"/>
                  </a:solidFill>
                  <a:latin typeface="Times New Roman"/>
                  <a:ea typeface="Times New Roman"/>
                  <a:cs typeface="Times New Roman"/>
                  <a:sym typeface="Times New Roman"/>
                </a:rPr>
                <a:t>Senior Manager (Audit &amp; Assurance)</a:t>
              </a:r>
              <a:endParaRPr/>
            </a:p>
            <a:p>
              <a:pPr marL="0" marR="0" lvl="0" indent="0" algn="l" rtl="0">
                <a:spcBef>
                  <a:spcPts val="0"/>
                </a:spcBef>
                <a:spcAft>
                  <a:spcPts val="0"/>
                </a:spcAft>
                <a:buClr>
                  <a:srgbClr val="002060"/>
                </a:buClr>
                <a:buSzPts val="1050"/>
                <a:buFont typeface="Times New Roman"/>
                <a:buNone/>
              </a:pPr>
              <a:r>
                <a:rPr lang="en-US" sz="1050">
                  <a:solidFill>
                    <a:srgbClr val="002060"/>
                  </a:solidFill>
                  <a:latin typeface="Times New Roman"/>
                  <a:ea typeface="Times New Roman"/>
                  <a:cs typeface="Times New Roman"/>
                  <a:sym typeface="Times New Roman"/>
                </a:rPr>
                <a:t>Email: alamin@arccabd.com </a:t>
              </a:r>
              <a:endParaRPr/>
            </a:p>
            <a:p>
              <a:pPr marL="0" marR="0" lvl="0" indent="0" algn="l" rtl="0">
                <a:spcBef>
                  <a:spcPts val="0"/>
                </a:spcBef>
                <a:spcAft>
                  <a:spcPts val="0"/>
                </a:spcAft>
                <a:buClr>
                  <a:srgbClr val="002060"/>
                </a:buClr>
                <a:buSzPts val="1050"/>
                <a:buFont typeface="Times New Roman"/>
                <a:buNone/>
              </a:pPr>
              <a:r>
                <a:rPr lang="en-US" sz="1050">
                  <a:solidFill>
                    <a:srgbClr val="002060"/>
                  </a:solidFill>
                  <a:latin typeface="Times New Roman"/>
                  <a:ea typeface="Times New Roman"/>
                  <a:cs typeface="Times New Roman"/>
                  <a:sym typeface="Times New Roman"/>
                </a:rPr>
                <a:t>            kdroy1260@gmail.com</a:t>
              </a:r>
              <a:endParaRPr/>
            </a:p>
          </p:txBody>
        </p:sp>
      </p:grpSp>
      <p:pic>
        <p:nvPicPr>
          <p:cNvPr id="530" name="Google Shape;530;p27"/>
          <p:cNvPicPr preferRelativeResize="0"/>
          <p:nvPr/>
        </p:nvPicPr>
        <p:blipFill rotWithShape="1">
          <a:blip r:embed="rId4">
            <a:alphaModFix amt="5000"/>
          </a:blip>
          <a:srcRect/>
          <a:stretch/>
        </p:blipFill>
        <p:spPr>
          <a:xfrm>
            <a:off x="7091040" y="2591339"/>
            <a:ext cx="4695825" cy="3955452"/>
          </a:xfrm>
          <a:prstGeom prst="rect">
            <a:avLst/>
          </a:prstGeom>
          <a:noFill/>
          <a:ln>
            <a:noFill/>
          </a:ln>
        </p:spPr>
      </p:pic>
      <p:grpSp>
        <p:nvGrpSpPr>
          <p:cNvPr id="531" name="Google Shape;531;p27"/>
          <p:cNvGrpSpPr/>
          <p:nvPr/>
        </p:nvGrpSpPr>
        <p:grpSpPr>
          <a:xfrm>
            <a:off x="7814367" y="1427340"/>
            <a:ext cx="4180412" cy="4941549"/>
            <a:chOff x="4097489" y="1261899"/>
            <a:chExt cx="4180412" cy="4941549"/>
          </a:xfrm>
        </p:grpSpPr>
        <p:grpSp>
          <p:nvGrpSpPr>
            <p:cNvPr id="532" name="Google Shape;532;p27"/>
            <p:cNvGrpSpPr/>
            <p:nvPr/>
          </p:nvGrpSpPr>
          <p:grpSpPr>
            <a:xfrm>
              <a:off x="4097489" y="3070366"/>
              <a:ext cx="4180412" cy="3133082"/>
              <a:chOff x="6967263" y="3533826"/>
              <a:chExt cx="4542988" cy="3133082"/>
            </a:xfrm>
          </p:grpSpPr>
          <p:sp>
            <p:nvSpPr>
              <p:cNvPr id="533" name="Google Shape;533;p27"/>
              <p:cNvSpPr txBox="1"/>
              <p:nvPr/>
            </p:nvSpPr>
            <p:spPr>
              <a:xfrm>
                <a:off x="6967263" y="3533826"/>
                <a:ext cx="3333900" cy="110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002060"/>
                    </a:solidFill>
                    <a:latin typeface="Times New Roman"/>
                    <a:ea typeface="Times New Roman"/>
                    <a:cs typeface="Times New Roman"/>
                    <a:sym typeface="Times New Roman"/>
                  </a:rPr>
                  <a:t>Md. Hafijur Rahman Riad </a:t>
                </a:r>
                <a:endParaRPr/>
              </a:p>
              <a:p>
                <a:pPr marL="0" marR="0" lvl="0" indent="0" algn="l" rtl="0">
                  <a:spcBef>
                    <a:spcPts val="0"/>
                  </a:spcBef>
                  <a:spcAft>
                    <a:spcPts val="0"/>
                  </a:spcAft>
                  <a:buNone/>
                </a:pPr>
                <a:r>
                  <a:rPr lang="en-US" sz="1100" b="1">
                    <a:solidFill>
                      <a:srgbClr val="002060"/>
                    </a:solidFill>
                    <a:latin typeface="Times New Roman"/>
                    <a:ea typeface="Times New Roman"/>
                    <a:cs typeface="Times New Roman"/>
                    <a:sym typeface="Times New Roman"/>
                  </a:rPr>
                  <a:t>BBA, MBA, CA (Professional Level)</a:t>
                </a:r>
                <a:endParaRPr sz="110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100">
                    <a:solidFill>
                      <a:srgbClr val="002060"/>
                    </a:solidFill>
                    <a:latin typeface="Times New Roman"/>
                    <a:ea typeface="Times New Roman"/>
                    <a:cs typeface="Times New Roman"/>
                    <a:sym typeface="Times New Roman"/>
                  </a:rPr>
                  <a:t>Manager (Audit &amp; Professional Service)</a:t>
                </a:r>
                <a:endParaRPr/>
              </a:p>
              <a:p>
                <a:pPr marL="0" marR="0" lvl="0" indent="0" algn="l" rtl="0">
                  <a:spcBef>
                    <a:spcPts val="0"/>
                  </a:spcBef>
                  <a:spcAft>
                    <a:spcPts val="0"/>
                  </a:spcAft>
                  <a:buNone/>
                </a:pPr>
                <a:r>
                  <a:rPr lang="en-US" sz="1100">
                    <a:solidFill>
                      <a:srgbClr val="002060"/>
                    </a:solidFill>
                    <a:latin typeface="Times New Roman"/>
                    <a:ea typeface="Times New Roman"/>
                    <a:cs typeface="Times New Roman"/>
                    <a:sym typeface="Times New Roman"/>
                  </a:rPr>
                  <a:t>Email: riad@arccabd.com </a:t>
                </a:r>
                <a:endParaRPr/>
              </a:p>
              <a:p>
                <a:pPr marL="0" marR="0" lvl="0" indent="0" algn="l" rtl="0">
                  <a:spcBef>
                    <a:spcPts val="0"/>
                  </a:spcBef>
                  <a:spcAft>
                    <a:spcPts val="0"/>
                  </a:spcAft>
                  <a:buNone/>
                </a:pPr>
                <a:r>
                  <a:rPr lang="en-US" sz="1100">
                    <a:solidFill>
                      <a:srgbClr val="002060"/>
                    </a:solidFill>
                    <a:latin typeface="Times New Roman"/>
                    <a:ea typeface="Times New Roman"/>
                    <a:cs typeface="Times New Roman"/>
                    <a:sym typeface="Times New Roman"/>
                  </a:rPr>
                  <a:t>            khanriad.rk@gmail.com</a:t>
                </a:r>
                <a:endParaRPr/>
              </a:p>
              <a:p>
                <a:pPr marL="0" marR="0" lvl="0" indent="0" algn="l" rtl="0">
                  <a:spcBef>
                    <a:spcPts val="0"/>
                  </a:spcBef>
                  <a:spcAft>
                    <a:spcPts val="0"/>
                  </a:spcAft>
                  <a:buNone/>
                </a:pPr>
                <a:r>
                  <a:rPr lang="en-US" sz="1100">
                    <a:solidFill>
                      <a:srgbClr val="002060"/>
                    </a:solidFill>
                    <a:latin typeface="Times New Roman"/>
                    <a:ea typeface="Times New Roman"/>
                    <a:cs typeface="Times New Roman"/>
                    <a:sym typeface="Times New Roman"/>
                  </a:rPr>
                  <a:t>            </a:t>
                </a:r>
                <a:endParaRPr/>
              </a:p>
            </p:txBody>
          </p:sp>
          <p:sp>
            <p:nvSpPr>
              <p:cNvPr id="534" name="Google Shape;534;p27"/>
              <p:cNvSpPr txBox="1"/>
              <p:nvPr/>
            </p:nvSpPr>
            <p:spPr>
              <a:xfrm>
                <a:off x="6978751" y="4473608"/>
                <a:ext cx="4531500" cy="219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Experience:</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Md. Hafijur Rahman Riad is providing Accounts &amp; Auditing services to clients over last five years.</a:t>
                </a:r>
                <a:endParaRPr/>
              </a:p>
              <a:p>
                <a:pPr marL="0" marR="0" lvl="0" indent="0" algn="l" rtl="0">
                  <a:spcBef>
                    <a:spcPts val="0"/>
                  </a:spcBef>
                  <a:spcAft>
                    <a:spcPts val="0"/>
                  </a:spcAft>
                  <a:buNone/>
                </a:pP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Educational Qualification:</a:t>
                </a:r>
                <a:endParaRPr sz="1050">
                  <a:solidFill>
                    <a:srgbClr val="002060"/>
                  </a:solidFill>
                  <a:latin typeface="Times New Roman"/>
                  <a:ea typeface="Times New Roman"/>
                  <a:cs typeface="Times New Roman"/>
                  <a:sym typeface="Times New Roman"/>
                </a:endParaRPr>
              </a:p>
              <a:p>
                <a:pPr marL="228600" marR="0" lvl="0" indent="-228600" algn="l" rtl="0">
                  <a:spcBef>
                    <a:spcPts val="0"/>
                  </a:spcBef>
                  <a:spcAft>
                    <a:spcPts val="0"/>
                  </a:spcAft>
                  <a:buClr>
                    <a:srgbClr val="002060"/>
                  </a:buClr>
                  <a:buSzPts val="1050"/>
                  <a:buFont typeface="Gill Sans"/>
                  <a:buAutoNum type="arabicPeriod"/>
                </a:pPr>
                <a:r>
                  <a:rPr lang="en-US" sz="1050">
                    <a:solidFill>
                      <a:srgbClr val="002060"/>
                    </a:solidFill>
                    <a:latin typeface="Times New Roman"/>
                    <a:ea typeface="Times New Roman"/>
                    <a:cs typeface="Times New Roman"/>
                    <a:sym typeface="Times New Roman"/>
                  </a:rPr>
                  <a:t>MBA (Accounting) from Govt. Titumir College under Dhaka University.</a:t>
                </a:r>
                <a:endParaRPr/>
              </a:p>
              <a:p>
                <a:pPr marL="228600" marR="0" lvl="0" indent="-228600" algn="l" rtl="0">
                  <a:spcBef>
                    <a:spcPts val="0"/>
                  </a:spcBef>
                  <a:spcAft>
                    <a:spcPts val="0"/>
                  </a:spcAft>
                  <a:buClr>
                    <a:srgbClr val="002060"/>
                  </a:buClr>
                  <a:buSzPts val="1050"/>
                  <a:buFont typeface="Gill Sans"/>
                  <a:buAutoNum type="arabicPeriod"/>
                </a:pPr>
                <a:r>
                  <a:rPr lang="en-US" sz="1050">
                    <a:solidFill>
                      <a:srgbClr val="002060"/>
                    </a:solidFill>
                    <a:latin typeface="Times New Roman"/>
                    <a:ea typeface="Times New Roman"/>
                    <a:cs typeface="Times New Roman"/>
                    <a:sym typeface="Times New Roman"/>
                  </a:rPr>
                  <a:t>BBA (Accounting) from Govt. Titumir College under Dhaka University.</a:t>
                </a:r>
                <a:endParaRPr/>
              </a:p>
              <a:p>
                <a:pPr marL="0" marR="0" lvl="0" indent="0" algn="l" rtl="0">
                  <a:spcBef>
                    <a:spcPts val="0"/>
                  </a:spcBef>
                  <a:spcAft>
                    <a:spcPts val="0"/>
                  </a:spcAft>
                  <a:buNone/>
                </a:pPr>
                <a:endParaRPr sz="1050" b="1">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Specializations:</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Financial Statement preparation, Financial Audit, TDS &amp; VDS Calculation, Payroll &amp; Other Service etc</a:t>
                </a:r>
                <a:endParaRPr sz="1050">
                  <a:solidFill>
                    <a:srgbClr val="002060"/>
                  </a:solidFill>
                  <a:latin typeface="Times New Roman"/>
                  <a:ea typeface="Times New Roman"/>
                  <a:cs typeface="Times New Roman"/>
                  <a:sym typeface="Times New Roman"/>
                </a:endParaRPr>
              </a:p>
            </p:txBody>
          </p:sp>
        </p:grpSp>
        <p:pic>
          <p:nvPicPr>
            <p:cNvPr id="535" name="Google Shape;535;p27" descr="A person in a suit&#10;&#10;Description automatically generated"/>
            <p:cNvPicPr preferRelativeResize="0"/>
            <p:nvPr/>
          </p:nvPicPr>
          <p:blipFill rotWithShape="1">
            <a:blip r:embed="rId7">
              <a:alphaModFix/>
            </a:blip>
            <a:srcRect l="5848" t="110" r="11767" b="15082"/>
            <a:stretch/>
          </p:blipFill>
          <p:spPr>
            <a:xfrm>
              <a:off x="4216866" y="1261899"/>
              <a:ext cx="1633478" cy="1640229"/>
            </a:xfrm>
            <a:prstGeom prst="ellipse">
              <a:avLst/>
            </a:prstGeom>
            <a:noFill/>
            <a:ln w="9525" cap="flat" cmpd="sng">
              <a:solidFill>
                <a:schemeClr val="dk1"/>
              </a:solidFill>
              <a:prstDash val="solid"/>
              <a:round/>
              <a:headEnd type="none" w="sm" len="sm"/>
              <a:tailEnd type="none" w="sm" len="sm"/>
            </a:ln>
          </p:spPr>
        </p:pic>
      </p:grpSp>
      <p:grpSp>
        <p:nvGrpSpPr>
          <p:cNvPr id="536" name="Google Shape;536;p27"/>
          <p:cNvGrpSpPr/>
          <p:nvPr/>
        </p:nvGrpSpPr>
        <p:grpSpPr>
          <a:xfrm>
            <a:off x="4178302" y="1437899"/>
            <a:ext cx="3636163" cy="4782897"/>
            <a:chOff x="547678" y="1272468"/>
            <a:chExt cx="3549900" cy="4782897"/>
          </a:xfrm>
        </p:grpSpPr>
        <p:grpSp>
          <p:nvGrpSpPr>
            <p:cNvPr id="537" name="Google Shape;537;p27"/>
            <p:cNvGrpSpPr/>
            <p:nvPr/>
          </p:nvGrpSpPr>
          <p:grpSpPr>
            <a:xfrm>
              <a:off x="547678" y="3103177"/>
              <a:ext cx="3549900" cy="2952188"/>
              <a:chOff x="547678" y="3103177"/>
              <a:chExt cx="3549900" cy="2952188"/>
            </a:xfrm>
          </p:grpSpPr>
          <p:sp>
            <p:nvSpPr>
              <p:cNvPr id="538" name="Google Shape;538;p27"/>
              <p:cNvSpPr txBox="1"/>
              <p:nvPr/>
            </p:nvSpPr>
            <p:spPr>
              <a:xfrm>
                <a:off x="570059" y="3103177"/>
                <a:ext cx="2465100" cy="106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Akash Kumar Pramanik </a:t>
                </a:r>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BBA, MBA, </a:t>
                </a:r>
                <a:r>
                  <a:rPr lang="en-US" sz="1050">
                    <a:solidFill>
                      <a:srgbClr val="002060"/>
                    </a:solidFill>
                    <a:latin typeface="Times New Roman"/>
                    <a:ea typeface="Times New Roman"/>
                    <a:cs typeface="Times New Roman"/>
                    <a:sym typeface="Times New Roman"/>
                  </a:rPr>
                  <a:t>CA Partly Qualified</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Manager (Audit &amp; Assurance)</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Email: akash@arccabd.com</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            akashpramanik96@gmail.com</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	</a:t>
                </a:r>
                <a:endParaRPr/>
              </a:p>
            </p:txBody>
          </p:sp>
          <p:sp>
            <p:nvSpPr>
              <p:cNvPr id="539" name="Google Shape;539;p27"/>
              <p:cNvSpPr txBox="1"/>
              <p:nvPr/>
            </p:nvSpPr>
            <p:spPr>
              <a:xfrm>
                <a:off x="547678" y="4185165"/>
                <a:ext cx="3549900" cy="187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Experience:</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Mr. Akash kumar Pramanik is working in Auditing, Accounting Services, Company Secretarial Services, with Tax and VAT laws dedicatedly from last five years.</a:t>
                </a:r>
                <a:endParaRPr/>
              </a:p>
              <a:p>
                <a:pPr marL="0" marR="0" lvl="0" indent="0" algn="l" rtl="0">
                  <a:spcBef>
                    <a:spcPts val="0"/>
                  </a:spcBef>
                  <a:spcAft>
                    <a:spcPts val="0"/>
                  </a:spcAft>
                  <a:buNone/>
                </a:pP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Educational Qualification:</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MBA (Accounting) from Stamford University Bangladesh.</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BBA (Accounting) from Stamford University Bangladesh.</a:t>
                </a:r>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Specializations:</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Accounts, Audit, VAT Assessment, NGO, Assurance &amp; Secretarial Service etc</a:t>
                </a:r>
                <a:endParaRPr sz="1050">
                  <a:solidFill>
                    <a:srgbClr val="002060"/>
                  </a:solidFill>
                  <a:latin typeface="Times New Roman"/>
                  <a:ea typeface="Times New Roman"/>
                  <a:cs typeface="Times New Roman"/>
                  <a:sym typeface="Times New Roman"/>
                </a:endParaRPr>
              </a:p>
            </p:txBody>
          </p:sp>
        </p:grpSp>
        <p:pic>
          <p:nvPicPr>
            <p:cNvPr id="540" name="Google Shape;540;p27" descr="A person in a suit and tie&#10;&#10;Description automatically generated"/>
            <p:cNvPicPr preferRelativeResize="0"/>
            <p:nvPr/>
          </p:nvPicPr>
          <p:blipFill rotWithShape="1">
            <a:blip r:embed="rId8">
              <a:alphaModFix/>
            </a:blip>
            <a:srcRect l="10374" t="1011" r="3551" b="12364"/>
            <a:stretch/>
          </p:blipFill>
          <p:spPr>
            <a:xfrm>
              <a:off x="689928" y="1272468"/>
              <a:ext cx="1615391" cy="1640229"/>
            </a:xfrm>
            <a:prstGeom prst="ellipse">
              <a:avLst/>
            </a:prstGeom>
            <a:noFill/>
            <a:ln w="12700" cap="flat" cmpd="sng">
              <a:solidFill>
                <a:schemeClr val="dk1"/>
              </a:solidFill>
              <a:prstDash val="solid"/>
              <a:round/>
              <a:headEnd type="none" w="sm" len="sm"/>
              <a:tailEnd type="none" w="sm" len="sm"/>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545"/>
        <p:cNvGrpSpPr/>
        <p:nvPr/>
      </p:nvGrpSpPr>
      <p:grpSpPr>
        <a:xfrm>
          <a:off x="0" y="0"/>
          <a:ext cx="0" cy="0"/>
          <a:chOff x="0" y="0"/>
          <a:chExt cx="0" cy="0"/>
        </a:xfrm>
      </p:grpSpPr>
      <p:sp>
        <p:nvSpPr>
          <p:cNvPr id="546" name="Google Shape;546;p28"/>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47" name="Google Shape;547;p28"/>
          <p:cNvPicPr preferRelativeResize="0"/>
          <p:nvPr/>
        </p:nvPicPr>
        <p:blipFill rotWithShape="1">
          <a:blip r:embed="rId3">
            <a:alphaModFix/>
          </a:blip>
          <a:srcRect t="1538" b="-1538"/>
          <a:stretch/>
        </p:blipFill>
        <p:spPr>
          <a:xfrm>
            <a:off x="0" y="6126480"/>
            <a:ext cx="12192000" cy="742950"/>
          </a:xfrm>
          <a:prstGeom prst="rect">
            <a:avLst/>
          </a:prstGeom>
          <a:noFill/>
          <a:ln>
            <a:noFill/>
          </a:ln>
        </p:spPr>
      </p:pic>
      <p:cxnSp>
        <p:nvCxnSpPr>
          <p:cNvPr id="548" name="Google Shape;548;p28"/>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cxnSp>
        <p:nvCxnSpPr>
          <p:cNvPr id="549" name="Google Shape;549;p28"/>
          <p:cNvCxnSpPr/>
          <p:nvPr/>
        </p:nvCxnSpPr>
        <p:spPr>
          <a:xfrm>
            <a:off x="2417780" y="3528542"/>
            <a:ext cx="8637072" cy="0"/>
          </a:xfrm>
          <a:prstGeom prst="straightConnector1">
            <a:avLst/>
          </a:prstGeom>
          <a:noFill/>
          <a:ln w="31750" cap="flat" cmpd="sng">
            <a:solidFill>
              <a:schemeClr val="accent1"/>
            </a:solidFill>
            <a:prstDash val="solid"/>
            <a:round/>
            <a:headEnd type="none" w="sm" len="sm"/>
            <a:tailEnd type="none" w="sm" len="sm"/>
          </a:ln>
        </p:spPr>
      </p:cxnSp>
      <p:sp>
        <p:nvSpPr>
          <p:cNvPr id="550" name="Google Shape;550;p28"/>
          <p:cNvSpPr/>
          <p:nvPr/>
        </p:nvSpPr>
        <p:spPr>
          <a:xfrm>
            <a:off x="2" y="0"/>
            <a:ext cx="12191695" cy="6858000"/>
          </a:xfrm>
          <a:prstGeom prst="rect">
            <a:avLst/>
          </a:prstGeom>
          <a:gradFill>
            <a:gsLst>
              <a:gs pos="0">
                <a:srgbClr val="EBE9E6"/>
              </a:gs>
              <a:gs pos="100000">
                <a:srgbClr val="C9C5C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551" name="Google Shape;551;p28"/>
          <p:cNvPicPr preferRelativeResize="0"/>
          <p:nvPr/>
        </p:nvPicPr>
        <p:blipFill rotWithShape="1">
          <a:blip r:embed="rId4">
            <a:alphaModFix/>
          </a:blip>
          <a:srcRect/>
          <a:stretch/>
        </p:blipFill>
        <p:spPr>
          <a:xfrm>
            <a:off x="221100" y="106517"/>
            <a:ext cx="855225" cy="720385"/>
          </a:xfrm>
          <a:prstGeom prst="rect">
            <a:avLst/>
          </a:prstGeom>
          <a:noFill/>
          <a:ln>
            <a:noFill/>
          </a:ln>
        </p:spPr>
      </p:pic>
      <p:pic>
        <p:nvPicPr>
          <p:cNvPr id="552" name="Google Shape;552;p28"/>
          <p:cNvPicPr preferRelativeResize="0"/>
          <p:nvPr/>
        </p:nvPicPr>
        <p:blipFill rotWithShape="1">
          <a:blip r:embed="rId5">
            <a:alphaModFix/>
          </a:blip>
          <a:srcRect/>
          <a:stretch/>
        </p:blipFill>
        <p:spPr>
          <a:xfrm>
            <a:off x="10027809" y="87628"/>
            <a:ext cx="2054086" cy="785537"/>
          </a:xfrm>
          <a:prstGeom prst="rect">
            <a:avLst/>
          </a:prstGeom>
          <a:noFill/>
          <a:ln>
            <a:noFill/>
          </a:ln>
        </p:spPr>
      </p:pic>
      <p:grpSp>
        <p:nvGrpSpPr>
          <p:cNvPr id="553" name="Google Shape;553;p28"/>
          <p:cNvGrpSpPr/>
          <p:nvPr/>
        </p:nvGrpSpPr>
        <p:grpSpPr>
          <a:xfrm>
            <a:off x="617836" y="1411395"/>
            <a:ext cx="3844981" cy="4862405"/>
            <a:chOff x="617836" y="1411395"/>
            <a:chExt cx="3844981" cy="4862405"/>
          </a:xfrm>
        </p:grpSpPr>
        <p:grpSp>
          <p:nvGrpSpPr>
            <p:cNvPr id="554" name="Google Shape;554;p28"/>
            <p:cNvGrpSpPr/>
            <p:nvPr/>
          </p:nvGrpSpPr>
          <p:grpSpPr>
            <a:xfrm>
              <a:off x="617836" y="3273121"/>
              <a:ext cx="3844981" cy="3000679"/>
              <a:chOff x="519761" y="3862339"/>
              <a:chExt cx="4359910" cy="2965145"/>
            </a:xfrm>
          </p:grpSpPr>
          <p:sp>
            <p:nvSpPr>
              <p:cNvPr id="555" name="Google Shape;555;p28"/>
              <p:cNvSpPr txBox="1"/>
              <p:nvPr/>
            </p:nvSpPr>
            <p:spPr>
              <a:xfrm>
                <a:off x="519761" y="3862339"/>
                <a:ext cx="3023465" cy="5702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Obaidur Rahman, MBS, LL.B, ITP</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Manager (Tax Circle Office)</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Email: obaidur@arccabd.com</a:t>
                </a:r>
                <a:endParaRPr/>
              </a:p>
            </p:txBody>
          </p:sp>
          <p:sp>
            <p:nvSpPr>
              <p:cNvPr id="556" name="Google Shape;556;p28"/>
              <p:cNvSpPr txBox="1"/>
              <p:nvPr/>
            </p:nvSpPr>
            <p:spPr>
              <a:xfrm>
                <a:off x="525591" y="4796159"/>
                <a:ext cx="4354080"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Experience:</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Mr. Obaidur Rahman is working in Tax, Accounting &amp; Assurance Department dedicatedly from last Ten years.</a:t>
                </a:r>
                <a:endParaRPr/>
              </a:p>
              <a:p>
                <a:pPr marL="0" marR="0" lvl="0" indent="0" algn="l" rtl="0">
                  <a:spcBef>
                    <a:spcPts val="0"/>
                  </a:spcBef>
                  <a:spcAft>
                    <a:spcPts val="0"/>
                  </a:spcAft>
                  <a:buNone/>
                </a:pP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Educational Qualification:</a:t>
                </a:r>
                <a:endParaRPr sz="1050">
                  <a:solidFill>
                    <a:srgbClr val="002060"/>
                  </a:solidFill>
                  <a:latin typeface="Times New Roman"/>
                  <a:ea typeface="Times New Roman"/>
                  <a:cs typeface="Times New Roman"/>
                  <a:sym typeface="Times New Roman"/>
                </a:endParaRPr>
              </a:p>
              <a:p>
                <a:pPr marL="228600" marR="0" lvl="0" indent="-228600" algn="just" rtl="0">
                  <a:spcBef>
                    <a:spcPts val="0"/>
                  </a:spcBef>
                  <a:spcAft>
                    <a:spcPts val="0"/>
                  </a:spcAft>
                  <a:buClr>
                    <a:srgbClr val="002060"/>
                  </a:buClr>
                  <a:buSzPts val="1050"/>
                  <a:buFont typeface="Gill Sans"/>
                  <a:buAutoNum type="arabicPeriod"/>
                </a:pPr>
                <a:r>
                  <a:rPr lang="en-US" sz="1050">
                    <a:solidFill>
                      <a:srgbClr val="002060"/>
                    </a:solidFill>
                    <a:latin typeface="Times New Roman"/>
                    <a:ea typeface="Times New Roman"/>
                    <a:cs typeface="Times New Roman"/>
                    <a:sym typeface="Times New Roman"/>
                  </a:rPr>
                  <a:t>MBS from National University of Management.</a:t>
                </a:r>
                <a:endParaRPr/>
              </a:p>
              <a:p>
                <a:pPr marL="228600" marR="0" lvl="0" indent="-228600" algn="just" rtl="0">
                  <a:spcBef>
                    <a:spcPts val="0"/>
                  </a:spcBef>
                  <a:spcAft>
                    <a:spcPts val="0"/>
                  </a:spcAft>
                  <a:buClr>
                    <a:srgbClr val="002060"/>
                  </a:buClr>
                  <a:buSzPts val="1050"/>
                  <a:buFont typeface="Gill Sans"/>
                  <a:buAutoNum type="arabicPeriod"/>
                </a:pPr>
                <a:r>
                  <a:rPr lang="en-US" sz="1050">
                    <a:solidFill>
                      <a:srgbClr val="002060"/>
                    </a:solidFill>
                    <a:latin typeface="Times New Roman"/>
                    <a:ea typeface="Times New Roman"/>
                    <a:cs typeface="Times New Roman"/>
                    <a:sym typeface="Times New Roman"/>
                  </a:rPr>
                  <a:t>BBA from National University of Management.</a:t>
                </a:r>
                <a:endParaRPr/>
              </a:p>
              <a:p>
                <a:pPr marL="228600" marR="0" lvl="0" indent="-228600" algn="just" rtl="0">
                  <a:spcBef>
                    <a:spcPts val="0"/>
                  </a:spcBef>
                  <a:spcAft>
                    <a:spcPts val="0"/>
                  </a:spcAft>
                  <a:buClr>
                    <a:srgbClr val="002060"/>
                  </a:buClr>
                  <a:buSzPts val="1050"/>
                  <a:buFont typeface="Gill Sans"/>
                  <a:buAutoNum type="arabicPeriod"/>
                </a:pPr>
                <a:r>
                  <a:rPr lang="en-US" sz="1050">
                    <a:solidFill>
                      <a:srgbClr val="002060"/>
                    </a:solidFill>
                    <a:latin typeface="Times New Roman"/>
                    <a:ea typeface="Times New Roman"/>
                    <a:cs typeface="Times New Roman"/>
                    <a:sym typeface="Times New Roman"/>
                  </a:rPr>
                  <a:t>LLB from National University </a:t>
                </a:r>
                <a:endParaRPr/>
              </a:p>
              <a:p>
                <a:pPr marL="228600" marR="0" lvl="0" indent="-228600" algn="just" rtl="0">
                  <a:spcBef>
                    <a:spcPts val="0"/>
                  </a:spcBef>
                  <a:spcAft>
                    <a:spcPts val="0"/>
                  </a:spcAft>
                  <a:buClr>
                    <a:srgbClr val="002060"/>
                  </a:buClr>
                  <a:buSzPts val="1050"/>
                  <a:buFont typeface="Gill Sans"/>
                  <a:buAutoNum type="arabicPeriod"/>
                </a:pPr>
                <a:r>
                  <a:rPr lang="en-US" sz="1050">
                    <a:solidFill>
                      <a:srgbClr val="002060"/>
                    </a:solidFill>
                    <a:latin typeface="Times New Roman"/>
                    <a:ea typeface="Times New Roman"/>
                    <a:cs typeface="Times New Roman"/>
                    <a:sym typeface="Times New Roman"/>
                  </a:rPr>
                  <a:t>ITP from the National Board of Revenue (O 00071)</a:t>
                </a:r>
                <a:endParaRPr/>
              </a:p>
              <a:p>
                <a:pPr marL="0" marR="0" lvl="0" indent="0" algn="just" rtl="0">
                  <a:spcBef>
                    <a:spcPts val="0"/>
                  </a:spcBef>
                  <a:spcAft>
                    <a:spcPts val="0"/>
                  </a:spcAft>
                  <a:buNone/>
                </a:pP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Specializations:</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Tax office hearing, tax assessment, appeal procedure etc.</a:t>
                </a:r>
                <a:endParaRPr/>
              </a:p>
            </p:txBody>
          </p:sp>
        </p:grpSp>
        <p:pic>
          <p:nvPicPr>
            <p:cNvPr id="557" name="Google Shape;557;p28" descr="A person in a suit and tie&#10;&#10;Description automatically generated"/>
            <p:cNvPicPr preferRelativeResize="0"/>
            <p:nvPr/>
          </p:nvPicPr>
          <p:blipFill rotWithShape="1">
            <a:blip r:embed="rId6">
              <a:alphaModFix/>
            </a:blip>
            <a:srcRect l="2080" t="31" r="10700" b="12749"/>
            <a:stretch/>
          </p:blipFill>
          <p:spPr>
            <a:xfrm>
              <a:off x="647861" y="1411395"/>
              <a:ext cx="1696222" cy="1692195"/>
            </a:xfrm>
            <a:prstGeom prst="ellipse">
              <a:avLst/>
            </a:prstGeom>
            <a:noFill/>
            <a:ln w="12700" cap="flat" cmpd="sng">
              <a:solidFill>
                <a:schemeClr val="dk1"/>
              </a:solidFill>
              <a:prstDash val="solid"/>
              <a:round/>
              <a:headEnd type="none" w="sm" len="sm"/>
              <a:tailEnd type="none" w="sm" len="sm"/>
            </a:ln>
          </p:spPr>
        </p:pic>
      </p:grpSp>
      <p:grpSp>
        <p:nvGrpSpPr>
          <p:cNvPr id="558" name="Google Shape;558;p28"/>
          <p:cNvGrpSpPr/>
          <p:nvPr/>
        </p:nvGrpSpPr>
        <p:grpSpPr>
          <a:xfrm>
            <a:off x="4344062" y="1376486"/>
            <a:ext cx="3821442" cy="4921459"/>
            <a:chOff x="4344062" y="1376486"/>
            <a:chExt cx="3821442" cy="4921459"/>
          </a:xfrm>
        </p:grpSpPr>
        <p:grpSp>
          <p:nvGrpSpPr>
            <p:cNvPr id="559" name="Google Shape;559;p28"/>
            <p:cNvGrpSpPr/>
            <p:nvPr/>
          </p:nvGrpSpPr>
          <p:grpSpPr>
            <a:xfrm>
              <a:off x="4344062" y="3287595"/>
              <a:ext cx="3821442" cy="3010350"/>
              <a:chOff x="6852436" y="3899601"/>
              <a:chExt cx="4354080" cy="3019704"/>
            </a:xfrm>
          </p:grpSpPr>
          <p:sp>
            <p:nvSpPr>
              <p:cNvPr id="560" name="Google Shape;560;p28"/>
              <p:cNvSpPr txBox="1"/>
              <p:nvPr/>
            </p:nvSpPr>
            <p:spPr>
              <a:xfrm>
                <a:off x="6852436" y="3899601"/>
                <a:ext cx="3356797" cy="10651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Md. Nurunnabi Chowdhury, </a:t>
                </a:r>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BBS, MBA,LLB, CA Partly Qualified</a:t>
                </a:r>
                <a:endParaRPr sz="1050">
                  <a:solidFill>
                    <a:srgbClr val="000073"/>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Senior Manager </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(VAT, Tax &amp; Regulatory Affairs)</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Email: nurunnabi@arccabd.com </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            nurunnabimd581@gmail.com</a:t>
                </a:r>
                <a:endParaRPr/>
              </a:p>
            </p:txBody>
          </p:sp>
          <p:sp>
            <p:nvSpPr>
              <p:cNvPr id="561" name="Google Shape;561;p28"/>
              <p:cNvSpPr txBox="1"/>
              <p:nvPr/>
            </p:nvSpPr>
            <p:spPr>
              <a:xfrm>
                <a:off x="6852436" y="5049562"/>
                <a:ext cx="4354080" cy="18697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Experience:</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Md. Nurunnabi Chowdhury is working in Tax, Accounting &amp; Assurance Department dedicatedly from last Ten years.</a:t>
                </a:r>
                <a:endParaRPr/>
              </a:p>
              <a:p>
                <a:pPr marL="0" marR="0" lvl="0" indent="0" algn="l" rtl="0">
                  <a:spcBef>
                    <a:spcPts val="0"/>
                  </a:spcBef>
                  <a:spcAft>
                    <a:spcPts val="0"/>
                  </a:spcAft>
                  <a:buNone/>
                </a:pP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Educational Qualification:</a:t>
                </a:r>
                <a:endParaRPr sz="1050">
                  <a:solidFill>
                    <a:srgbClr val="002060"/>
                  </a:solidFill>
                  <a:latin typeface="Times New Roman"/>
                  <a:ea typeface="Times New Roman"/>
                  <a:cs typeface="Times New Roman"/>
                  <a:sym typeface="Times New Roman"/>
                </a:endParaRPr>
              </a:p>
              <a:p>
                <a:pPr marL="228600" marR="0" lvl="0" indent="-228600" algn="l" rtl="0">
                  <a:spcBef>
                    <a:spcPts val="0"/>
                  </a:spcBef>
                  <a:spcAft>
                    <a:spcPts val="0"/>
                  </a:spcAft>
                  <a:buClr>
                    <a:srgbClr val="002060"/>
                  </a:buClr>
                  <a:buSzPts val="1050"/>
                  <a:buFont typeface="Gill Sans"/>
                  <a:buAutoNum type="arabicPeriod"/>
                </a:pPr>
                <a:r>
                  <a:rPr lang="en-US" sz="1050">
                    <a:solidFill>
                      <a:srgbClr val="002060"/>
                    </a:solidFill>
                    <a:latin typeface="Times New Roman"/>
                    <a:ea typeface="Times New Roman"/>
                    <a:cs typeface="Times New Roman"/>
                    <a:sym typeface="Times New Roman"/>
                  </a:rPr>
                  <a:t>MBA (Accounting) from Dhaka University.</a:t>
                </a:r>
                <a:endParaRPr/>
              </a:p>
              <a:p>
                <a:pPr marL="228600" marR="0" lvl="0" indent="-228600" algn="just" rtl="0">
                  <a:spcBef>
                    <a:spcPts val="0"/>
                  </a:spcBef>
                  <a:spcAft>
                    <a:spcPts val="0"/>
                  </a:spcAft>
                  <a:buClr>
                    <a:srgbClr val="002060"/>
                  </a:buClr>
                  <a:buSzPts val="1050"/>
                  <a:buFont typeface="Gill Sans"/>
                  <a:buAutoNum type="arabicPeriod"/>
                </a:pPr>
                <a:r>
                  <a:rPr lang="en-US" sz="1050">
                    <a:solidFill>
                      <a:srgbClr val="002060"/>
                    </a:solidFill>
                    <a:latin typeface="Times New Roman"/>
                    <a:ea typeface="Times New Roman"/>
                    <a:cs typeface="Times New Roman"/>
                    <a:sym typeface="Times New Roman"/>
                  </a:rPr>
                  <a:t>BBS (Accounting) from National University.</a:t>
                </a:r>
                <a:endParaRPr/>
              </a:p>
              <a:p>
                <a:pPr marL="228600" marR="0" lvl="0" indent="-228600" algn="just" rtl="0">
                  <a:spcBef>
                    <a:spcPts val="0"/>
                  </a:spcBef>
                  <a:spcAft>
                    <a:spcPts val="0"/>
                  </a:spcAft>
                  <a:buClr>
                    <a:srgbClr val="002060"/>
                  </a:buClr>
                  <a:buSzPts val="1050"/>
                  <a:buFont typeface="Gill Sans"/>
                  <a:buAutoNum type="arabicPeriod"/>
                </a:pPr>
                <a:r>
                  <a:rPr lang="en-US" sz="1050">
                    <a:solidFill>
                      <a:srgbClr val="002060"/>
                    </a:solidFill>
                    <a:latin typeface="Times New Roman"/>
                    <a:ea typeface="Times New Roman"/>
                    <a:cs typeface="Times New Roman"/>
                    <a:sym typeface="Times New Roman"/>
                  </a:rPr>
                  <a:t>LLB from National University </a:t>
                </a:r>
                <a:endParaRPr/>
              </a:p>
              <a:p>
                <a:pPr marL="0" marR="0" lvl="0" indent="0" algn="just" rtl="0">
                  <a:spcBef>
                    <a:spcPts val="0"/>
                  </a:spcBef>
                  <a:spcAft>
                    <a:spcPts val="0"/>
                  </a:spcAft>
                  <a:buNone/>
                </a:pP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Specializations:</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Tax office hearing, Tax &amp; VAT Assessment, appeal procedure etc.</a:t>
                </a:r>
                <a:endParaRPr/>
              </a:p>
            </p:txBody>
          </p:sp>
        </p:grpSp>
        <p:pic>
          <p:nvPicPr>
            <p:cNvPr id="562" name="Google Shape;562;p28" descr="A person in a suit&#10;&#10;Description automatically generated"/>
            <p:cNvPicPr preferRelativeResize="0"/>
            <p:nvPr/>
          </p:nvPicPr>
          <p:blipFill rotWithShape="1">
            <a:blip r:embed="rId7">
              <a:alphaModFix/>
            </a:blip>
            <a:srcRect/>
            <a:stretch/>
          </p:blipFill>
          <p:spPr>
            <a:xfrm>
              <a:off x="4344062" y="1376486"/>
              <a:ext cx="1664863" cy="1679411"/>
            </a:xfrm>
            <a:prstGeom prst="ellipse">
              <a:avLst/>
            </a:prstGeom>
            <a:noFill/>
            <a:ln w="12700" cap="flat" cmpd="sng">
              <a:solidFill>
                <a:schemeClr val="dk1"/>
              </a:solidFill>
              <a:prstDash val="solid"/>
              <a:round/>
              <a:headEnd type="none" w="sm" len="sm"/>
              <a:tailEnd type="none" w="sm" len="sm"/>
            </a:ln>
          </p:spPr>
        </p:pic>
      </p:grpSp>
      <p:pic>
        <p:nvPicPr>
          <p:cNvPr id="563" name="Google Shape;563;p28"/>
          <p:cNvPicPr preferRelativeResize="0"/>
          <p:nvPr/>
        </p:nvPicPr>
        <p:blipFill rotWithShape="1">
          <a:blip r:embed="rId4">
            <a:alphaModFix amt="5000"/>
          </a:blip>
          <a:srcRect/>
          <a:stretch/>
        </p:blipFill>
        <p:spPr>
          <a:xfrm>
            <a:off x="7091040" y="2591339"/>
            <a:ext cx="4695825" cy="3955452"/>
          </a:xfrm>
          <a:prstGeom prst="rect">
            <a:avLst/>
          </a:prstGeom>
          <a:noFill/>
          <a:ln>
            <a:noFill/>
          </a:ln>
        </p:spPr>
      </p:pic>
      <p:grpSp>
        <p:nvGrpSpPr>
          <p:cNvPr id="564" name="Google Shape;564;p28"/>
          <p:cNvGrpSpPr/>
          <p:nvPr/>
        </p:nvGrpSpPr>
        <p:grpSpPr>
          <a:xfrm>
            <a:off x="7980352" y="1440758"/>
            <a:ext cx="4156615" cy="4614507"/>
            <a:chOff x="7980352" y="1440758"/>
            <a:chExt cx="4156615" cy="4614507"/>
          </a:xfrm>
        </p:grpSpPr>
        <p:grpSp>
          <p:nvGrpSpPr>
            <p:cNvPr id="565" name="Google Shape;565;p28"/>
            <p:cNvGrpSpPr/>
            <p:nvPr/>
          </p:nvGrpSpPr>
          <p:grpSpPr>
            <a:xfrm>
              <a:off x="7980352" y="3287595"/>
              <a:ext cx="4156615" cy="2767670"/>
              <a:chOff x="6871491" y="3853842"/>
              <a:chExt cx="4778558" cy="2767670"/>
            </a:xfrm>
          </p:grpSpPr>
          <p:sp>
            <p:nvSpPr>
              <p:cNvPr id="566" name="Google Shape;566;p28"/>
              <p:cNvSpPr txBox="1"/>
              <p:nvPr/>
            </p:nvSpPr>
            <p:spPr>
              <a:xfrm>
                <a:off x="6871491" y="3853842"/>
                <a:ext cx="3333992"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002060"/>
                    </a:solidFill>
                    <a:latin typeface="Times New Roman"/>
                    <a:ea typeface="Times New Roman"/>
                    <a:cs typeface="Times New Roman"/>
                    <a:sym typeface="Times New Roman"/>
                  </a:rPr>
                  <a:t>Pritam Kumar Das, </a:t>
                </a:r>
                <a:endParaRPr/>
              </a:p>
              <a:p>
                <a:pPr marL="0" marR="0" lvl="0" indent="0" algn="l" rtl="0">
                  <a:spcBef>
                    <a:spcPts val="0"/>
                  </a:spcBef>
                  <a:spcAft>
                    <a:spcPts val="0"/>
                  </a:spcAft>
                  <a:buNone/>
                </a:pPr>
                <a:r>
                  <a:rPr lang="en-US" sz="1100" b="1">
                    <a:solidFill>
                      <a:srgbClr val="002060"/>
                    </a:solidFill>
                    <a:latin typeface="Times New Roman"/>
                    <a:ea typeface="Times New Roman"/>
                    <a:cs typeface="Times New Roman"/>
                    <a:sym typeface="Times New Roman"/>
                  </a:rPr>
                  <a:t>BBA, MBA, CA (Partly Qualified)</a:t>
                </a:r>
                <a:endParaRPr sz="110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100">
                    <a:solidFill>
                      <a:srgbClr val="002060"/>
                    </a:solidFill>
                    <a:latin typeface="Times New Roman"/>
                    <a:ea typeface="Times New Roman"/>
                    <a:cs typeface="Times New Roman"/>
                    <a:sym typeface="Times New Roman"/>
                  </a:rPr>
                  <a:t>VAT &amp; Regulatory Manager</a:t>
                </a:r>
                <a:endParaRPr/>
              </a:p>
              <a:p>
                <a:pPr marL="0" marR="0" lvl="0" indent="0" algn="l" rtl="0">
                  <a:spcBef>
                    <a:spcPts val="0"/>
                  </a:spcBef>
                  <a:spcAft>
                    <a:spcPts val="0"/>
                  </a:spcAft>
                  <a:buNone/>
                </a:pPr>
                <a:r>
                  <a:rPr lang="en-US" sz="1100">
                    <a:solidFill>
                      <a:srgbClr val="002060"/>
                    </a:solidFill>
                    <a:latin typeface="Times New Roman"/>
                    <a:ea typeface="Times New Roman"/>
                    <a:cs typeface="Times New Roman"/>
                    <a:sym typeface="Times New Roman"/>
                  </a:rPr>
                  <a:t>Email: Pritam@arccabd.com</a:t>
                </a:r>
                <a:endParaRPr/>
              </a:p>
              <a:p>
                <a:pPr marL="0" marR="0" lvl="0" indent="0" algn="l" rtl="0">
                  <a:spcBef>
                    <a:spcPts val="0"/>
                  </a:spcBef>
                  <a:spcAft>
                    <a:spcPts val="0"/>
                  </a:spcAft>
                  <a:buNone/>
                </a:pPr>
                <a:r>
                  <a:rPr lang="en-US" sz="1100">
                    <a:solidFill>
                      <a:srgbClr val="002060"/>
                    </a:solidFill>
                    <a:latin typeface="Times New Roman"/>
                    <a:ea typeface="Times New Roman"/>
                    <a:cs typeface="Times New Roman"/>
                    <a:sym typeface="Times New Roman"/>
                  </a:rPr>
                  <a:t>            kdroy1238@gmail.com</a:t>
                </a:r>
                <a:endParaRPr/>
              </a:p>
            </p:txBody>
          </p:sp>
          <p:sp>
            <p:nvSpPr>
              <p:cNvPr id="567" name="Google Shape;567;p28"/>
              <p:cNvSpPr txBox="1"/>
              <p:nvPr/>
            </p:nvSpPr>
            <p:spPr>
              <a:xfrm>
                <a:off x="6871491" y="4836408"/>
                <a:ext cx="4778558"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002060"/>
                    </a:solidFill>
                    <a:latin typeface="Times New Roman"/>
                    <a:ea typeface="Times New Roman"/>
                    <a:cs typeface="Times New Roman"/>
                    <a:sym typeface="Times New Roman"/>
                  </a:rPr>
                  <a:t>Experience:</a:t>
                </a:r>
                <a:endParaRPr sz="110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100">
                    <a:solidFill>
                      <a:srgbClr val="002060"/>
                    </a:solidFill>
                    <a:latin typeface="Times New Roman"/>
                    <a:ea typeface="Times New Roman"/>
                    <a:cs typeface="Times New Roman"/>
                    <a:sym typeface="Times New Roman"/>
                  </a:rPr>
                  <a:t>Mr. Pritam is working in, Payroll, VAT Department dedicatedly from last five years.</a:t>
                </a:r>
                <a:endParaRPr/>
              </a:p>
              <a:p>
                <a:pPr marL="0" marR="0" lvl="0" indent="0" algn="l" rtl="0">
                  <a:spcBef>
                    <a:spcPts val="0"/>
                  </a:spcBef>
                  <a:spcAft>
                    <a:spcPts val="0"/>
                  </a:spcAft>
                  <a:buNone/>
                </a:pPr>
                <a:endParaRPr sz="110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100" b="1">
                    <a:solidFill>
                      <a:srgbClr val="002060"/>
                    </a:solidFill>
                    <a:latin typeface="Times New Roman"/>
                    <a:ea typeface="Times New Roman"/>
                    <a:cs typeface="Times New Roman"/>
                    <a:sym typeface="Times New Roman"/>
                  </a:rPr>
                  <a:t>Educational Qualification:</a:t>
                </a:r>
                <a:endParaRPr sz="1100">
                  <a:solidFill>
                    <a:srgbClr val="00206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1100">
                    <a:solidFill>
                      <a:srgbClr val="002060"/>
                    </a:solidFill>
                    <a:latin typeface="Times New Roman"/>
                    <a:ea typeface="Times New Roman"/>
                    <a:cs typeface="Times New Roman"/>
                    <a:sym typeface="Times New Roman"/>
                  </a:rPr>
                  <a:t>1. BBA from National University of Accounting.</a:t>
                </a:r>
                <a:endParaRPr/>
              </a:p>
              <a:p>
                <a:pPr marL="0" marR="0" lvl="0" indent="0" algn="just" rtl="0">
                  <a:spcBef>
                    <a:spcPts val="0"/>
                  </a:spcBef>
                  <a:spcAft>
                    <a:spcPts val="0"/>
                  </a:spcAft>
                  <a:buNone/>
                </a:pPr>
                <a:r>
                  <a:rPr lang="en-US" sz="1100">
                    <a:solidFill>
                      <a:srgbClr val="002060"/>
                    </a:solidFill>
                    <a:latin typeface="Times New Roman"/>
                    <a:ea typeface="Times New Roman"/>
                    <a:cs typeface="Times New Roman"/>
                    <a:sym typeface="Times New Roman"/>
                  </a:rPr>
                  <a:t>2. MBA from Jagannath University of Accounting.</a:t>
                </a:r>
                <a:endParaRPr/>
              </a:p>
              <a:p>
                <a:pPr marL="0" marR="0" lvl="0" indent="0" algn="just" rtl="0">
                  <a:spcBef>
                    <a:spcPts val="0"/>
                  </a:spcBef>
                  <a:spcAft>
                    <a:spcPts val="0"/>
                  </a:spcAft>
                  <a:buNone/>
                </a:pPr>
                <a:endParaRPr sz="110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100" b="1">
                    <a:solidFill>
                      <a:srgbClr val="002060"/>
                    </a:solidFill>
                    <a:latin typeface="Times New Roman"/>
                    <a:ea typeface="Times New Roman"/>
                    <a:cs typeface="Times New Roman"/>
                    <a:sym typeface="Times New Roman"/>
                  </a:rPr>
                  <a:t>Specializations:</a:t>
                </a:r>
                <a:endParaRPr sz="110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100">
                    <a:solidFill>
                      <a:srgbClr val="002060"/>
                    </a:solidFill>
                    <a:latin typeface="Times New Roman"/>
                    <a:ea typeface="Times New Roman"/>
                    <a:cs typeface="Times New Roman"/>
                    <a:sym typeface="Times New Roman"/>
                  </a:rPr>
                  <a:t>Accounts, Audit, Payroll, VAT assessment, appeal procedure etc.</a:t>
                </a:r>
                <a:endParaRPr/>
              </a:p>
            </p:txBody>
          </p:sp>
        </p:grpSp>
        <p:pic>
          <p:nvPicPr>
            <p:cNvPr id="568" name="Google Shape;568;p28" descr="A person in a suit&#10;&#10;Description automatically generated"/>
            <p:cNvPicPr preferRelativeResize="0"/>
            <p:nvPr/>
          </p:nvPicPr>
          <p:blipFill rotWithShape="1">
            <a:blip r:embed="rId8">
              <a:alphaModFix/>
            </a:blip>
            <a:srcRect/>
            <a:stretch/>
          </p:blipFill>
          <p:spPr>
            <a:xfrm>
              <a:off x="8008904" y="1440758"/>
              <a:ext cx="1688868" cy="1743137"/>
            </a:xfrm>
            <a:prstGeom prst="ellipse">
              <a:avLst/>
            </a:prstGeom>
            <a:noFill/>
            <a:ln w="12700" cap="flat" cmpd="sng">
              <a:solidFill>
                <a:schemeClr val="dk1"/>
              </a:solidFill>
              <a:prstDash val="solid"/>
              <a:round/>
              <a:headEnd type="none" w="sm" len="sm"/>
              <a:tailEnd type="none" w="sm" len="sm"/>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573"/>
        <p:cNvGrpSpPr/>
        <p:nvPr/>
      </p:nvGrpSpPr>
      <p:grpSpPr>
        <a:xfrm>
          <a:off x="0" y="0"/>
          <a:ext cx="0" cy="0"/>
          <a:chOff x="0" y="0"/>
          <a:chExt cx="0" cy="0"/>
        </a:xfrm>
      </p:grpSpPr>
      <p:sp>
        <p:nvSpPr>
          <p:cNvPr id="574" name="Google Shape;574;p29"/>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75" name="Google Shape;575;p29"/>
          <p:cNvPicPr preferRelativeResize="0"/>
          <p:nvPr/>
        </p:nvPicPr>
        <p:blipFill rotWithShape="1">
          <a:blip r:embed="rId3">
            <a:alphaModFix/>
          </a:blip>
          <a:srcRect t="1538" b="-1538"/>
          <a:stretch/>
        </p:blipFill>
        <p:spPr>
          <a:xfrm>
            <a:off x="0" y="6126480"/>
            <a:ext cx="12192000" cy="742950"/>
          </a:xfrm>
          <a:prstGeom prst="rect">
            <a:avLst/>
          </a:prstGeom>
          <a:noFill/>
          <a:ln>
            <a:noFill/>
          </a:ln>
        </p:spPr>
      </p:pic>
      <p:cxnSp>
        <p:nvCxnSpPr>
          <p:cNvPr id="576" name="Google Shape;576;p29"/>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cxnSp>
        <p:nvCxnSpPr>
          <p:cNvPr id="577" name="Google Shape;577;p29"/>
          <p:cNvCxnSpPr/>
          <p:nvPr/>
        </p:nvCxnSpPr>
        <p:spPr>
          <a:xfrm>
            <a:off x="2417780" y="3528542"/>
            <a:ext cx="8637072" cy="0"/>
          </a:xfrm>
          <a:prstGeom prst="straightConnector1">
            <a:avLst/>
          </a:prstGeom>
          <a:noFill/>
          <a:ln w="31750" cap="flat" cmpd="sng">
            <a:solidFill>
              <a:schemeClr val="accent1"/>
            </a:solidFill>
            <a:prstDash val="solid"/>
            <a:round/>
            <a:headEnd type="none" w="sm" len="sm"/>
            <a:tailEnd type="none" w="sm" len="sm"/>
          </a:ln>
        </p:spPr>
      </p:cxnSp>
      <p:sp>
        <p:nvSpPr>
          <p:cNvPr id="578" name="Google Shape;578;p29"/>
          <p:cNvSpPr/>
          <p:nvPr/>
        </p:nvSpPr>
        <p:spPr>
          <a:xfrm>
            <a:off x="2" y="0"/>
            <a:ext cx="12191695" cy="6858000"/>
          </a:xfrm>
          <a:prstGeom prst="rect">
            <a:avLst/>
          </a:prstGeom>
          <a:gradFill>
            <a:gsLst>
              <a:gs pos="0">
                <a:srgbClr val="EBE9E6"/>
              </a:gs>
              <a:gs pos="100000">
                <a:srgbClr val="C9C5C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nvGrpSpPr>
          <p:cNvPr id="579" name="Google Shape;579;p29"/>
          <p:cNvGrpSpPr/>
          <p:nvPr/>
        </p:nvGrpSpPr>
        <p:grpSpPr>
          <a:xfrm>
            <a:off x="4280520" y="1557566"/>
            <a:ext cx="3613964" cy="4676802"/>
            <a:chOff x="4266272" y="1318661"/>
            <a:chExt cx="3613964" cy="4676802"/>
          </a:xfrm>
        </p:grpSpPr>
        <p:sp>
          <p:nvSpPr>
            <p:cNvPr id="580" name="Google Shape;580;p29"/>
            <p:cNvSpPr txBox="1"/>
            <p:nvPr/>
          </p:nvSpPr>
          <p:spPr>
            <a:xfrm>
              <a:off x="4266272" y="4287303"/>
              <a:ext cx="3613964" cy="1708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Experience:</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Mr. Rashed is working in Accounts, Payroll, TDS, VDS calculation dedicatedly from last five years.</a:t>
              </a:r>
              <a:endParaRPr/>
            </a:p>
            <a:p>
              <a:pPr marL="0" marR="0" lvl="0" indent="0" algn="l" rtl="0">
                <a:spcBef>
                  <a:spcPts val="0"/>
                </a:spcBef>
                <a:spcAft>
                  <a:spcPts val="0"/>
                </a:spcAft>
                <a:buNone/>
              </a:pP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Educational Qualification:</a:t>
              </a:r>
              <a:endParaRPr sz="1050">
                <a:solidFill>
                  <a:srgbClr val="00206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1050">
                  <a:solidFill>
                    <a:srgbClr val="002060"/>
                  </a:solidFill>
                  <a:latin typeface="Times New Roman"/>
                  <a:ea typeface="Times New Roman"/>
                  <a:cs typeface="Times New Roman"/>
                  <a:sym typeface="Times New Roman"/>
                </a:rPr>
                <a:t>BBA, MBA (Accounting), CA (CC) (Professional Level)</a:t>
              </a:r>
              <a:endParaRPr/>
            </a:p>
            <a:p>
              <a:pPr marL="0" marR="0" lvl="0" indent="0" algn="just" rtl="0">
                <a:spcBef>
                  <a:spcPts val="0"/>
                </a:spcBef>
                <a:spcAft>
                  <a:spcPts val="0"/>
                </a:spcAft>
                <a:buNone/>
              </a:pP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Specializations:</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Accounts, Audit, Payroll, TDS, VDS calculation, Assurance &amp; Secretarial Service etc.</a:t>
              </a:r>
              <a:endParaRPr/>
            </a:p>
          </p:txBody>
        </p:sp>
        <p:sp>
          <p:nvSpPr>
            <p:cNvPr id="581" name="Google Shape;581;p29"/>
            <p:cNvSpPr txBox="1"/>
            <p:nvPr/>
          </p:nvSpPr>
          <p:spPr>
            <a:xfrm>
              <a:off x="4281211" y="3342219"/>
              <a:ext cx="2813281" cy="9002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Md. Rashed Chawdhury,</a:t>
              </a:r>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BBA, MBA, CA (CC) (Partly Qualified)</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Manager (Audit &amp; Assurance)</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Email: rashed@arccabd.com</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           kdroy1237@gmail.com</a:t>
              </a:r>
              <a:endParaRPr/>
            </a:p>
          </p:txBody>
        </p:sp>
        <p:pic>
          <p:nvPicPr>
            <p:cNvPr id="582" name="Google Shape;582;p29" descr="A person with a beard and a suit&#10;&#10;Description automatically generated"/>
            <p:cNvPicPr preferRelativeResize="0"/>
            <p:nvPr/>
          </p:nvPicPr>
          <p:blipFill rotWithShape="1">
            <a:blip r:embed="rId4">
              <a:alphaModFix/>
            </a:blip>
            <a:srcRect/>
            <a:stretch/>
          </p:blipFill>
          <p:spPr>
            <a:xfrm>
              <a:off x="4281211" y="1318661"/>
              <a:ext cx="1806981" cy="1797538"/>
            </a:xfrm>
            <a:prstGeom prst="ellipse">
              <a:avLst/>
            </a:prstGeom>
            <a:noFill/>
            <a:ln w="12700" cap="flat" cmpd="sng">
              <a:solidFill>
                <a:schemeClr val="dk1"/>
              </a:solidFill>
              <a:prstDash val="solid"/>
              <a:round/>
              <a:headEnd type="none" w="sm" len="sm"/>
              <a:tailEnd type="none" w="sm" len="sm"/>
            </a:ln>
          </p:spPr>
        </p:pic>
      </p:grpSp>
      <p:pic>
        <p:nvPicPr>
          <p:cNvPr id="583" name="Google Shape;583;p29"/>
          <p:cNvPicPr preferRelativeResize="0"/>
          <p:nvPr/>
        </p:nvPicPr>
        <p:blipFill rotWithShape="1">
          <a:blip r:embed="rId5">
            <a:alphaModFix/>
          </a:blip>
          <a:srcRect/>
          <a:stretch/>
        </p:blipFill>
        <p:spPr>
          <a:xfrm>
            <a:off x="221100" y="106517"/>
            <a:ext cx="855225" cy="720385"/>
          </a:xfrm>
          <a:prstGeom prst="rect">
            <a:avLst/>
          </a:prstGeom>
          <a:noFill/>
          <a:ln>
            <a:noFill/>
          </a:ln>
        </p:spPr>
      </p:pic>
      <p:pic>
        <p:nvPicPr>
          <p:cNvPr id="584" name="Google Shape;584;p29"/>
          <p:cNvPicPr preferRelativeResize="0"/>
          <p:nvPr/>
        </p:nvPicPr>
        <p:blipFill rotWithShape="1">
          <a:blip r:embed="rId6">
            <a:alphaModFix/>
          </a:blip>
          <a:srcRect/>
          <a:stretch/>
        </p:blipFill>
        <p:spPr>
          <a:xfrm>
            <a:off x="10027809" y="87628"/>
            <a:ext cx="2054086" cy="785537"/>
          </a:xfrm>
          <a:prstGeom prst="rect">
            <a:avLst/>
          </a:prstGeom>
          <a:noFill/>
          <a:ln>
            <a:noFill/>
          </a:ln>
        </p:spPr>
      </p:pic>
      <p:pic>
        <p:nvPicPr>
          <p:cNvPr id="585" name="Google Shape;585;p29"/>
          <p:cNvPicPr preferRelativeResize="0"/>
          <p:nvPr/>
        </p:nvPicPr>
        <p:blipFill rotWithShape="1">
          <a:blip r:embed="rId5">
            <a:alphaModFix amt="5000"/>
          </a:blip>
          <a:srcRect/>
          <a:stretch/>
        </p:blipFill>
        <p:spPr>
          <a:xfrm>
            <a:off x="7197671" y="2432133"/>
            <a:ext cx="4695825" cy="3955452"/>
          </a:xfrm>
          <a:prstGeom prst="rect">
            <a:avLst/>
          </a:prstGeom>
          <a:noFill/>
          <a:ln>
            <a:noFill/>
          </a:ln>
        </p:spPr>
      </p:pic>
      <p:grpSp>
        <p:nvGrpSpPr>
          <p:cNvPr id="586" name="Google Shape;586;p29"/>
          <p:cNvGrpSpPr/>
          <p:nvPr/>
        </p:nvGrpSpPr>
        <p:grpSpPr>
          <a:xfrm>
            <a:off x="8212955" y="1492349"/>
            <a:ext cx="3978742" cy="4742019"/>
            <a:chOff x="656278" y="1801909"/>
            <a:chExt cx="4532356" cy="4742019"/>
          </a:xfrm>
        </p:grpSpPr>
        <p:sp>
          <p:nvSpPr>
            <p:cNvPr id="587" name="Google Shape;587;p29"/>
            <p:cNvSpPr txBox="1"/>
            <p:nvPr/>
          </p:nvSpPr>
          <p:spPr>
            <a:xfrm>
              <a:off x="656279" y="3579124"/>
              <a:ext cx="3485440"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002060"/>
                  </a:solidFill>
                  <a:latin typeface="Times New Roman"/>
                  <a:ea typeface="Times New Roman"/>
                  <a:cs typeface="Times New Roman"/>
                  <a:sym typeface="Times New Roman"/>
                </a:rPr>
                <a:t>Deep Chandra Das</a:t>
              </a:r>
              <a:endParaRPr/>
            </a:p>
            <a:p>
              <a:pPr marL="0" marR="0" lvl="0" indent="0" algn="l" rtl="0">
                <a:spcBef>
                  <a:spcPts val="0"/>
                </a:spcBef>
                <a:spcAft>
                  <a:spcPts val="0"/>
                </a:spcAft>
                <a:buNone/>
              </a:pPr>
              <a:r>
                <a:rPr lang="en-US" sz="1100">
                  <a:solidFill>
                    <a:srgbClr val="002060"/>
                  </a:solidFill>
                  <a:latin typeface="Times New Roman"/>
                  <a:ea typeface="Times New Roman"/>
                  <a:cs typeface="Times New Roman"/>
                  <a:sym typeface="Times New Roman"/>
                </a:rPr>
                <a:t>BBS (Management)</a:t>
              </a:r>
              <a:endParaRPr/>
            </a:p>
            <a:p>
              <a:pPr marL="0" marR="0" lvl="0" indent="0" algn="l" rtl="0">
                <a:spcBef>
                  <a:spcPts val="0"/>
                </a:spcBef>
                <a:spcAft>
                  <a:spcPts val="0"/>
                </a:spcAft>
                <a:buNone/>
              </a:pPr>
              <a:r>
                <a:rPr lang="en-US" sz="1100">
                  <a:solidFill>
                    <a:srgbClr val="002060"/>
                  </a:solidFill>
                  <a:latin typeface="Times New Roman"/>
                  <a:ea typeface="Times New Roman"/>
                  <a:cs typeface="Times New Roman"/>
                  <a:sym typeface="Times New Roman"/>
                </a:rPr>
                <a:t>Deputy Manager </a:t>
              </a:r>
              <a:endParaRPr/>
            </a:p>
            <a:p>
              <a:pPr marL="0" marR="0" lvl="0" indent="0" algn="l" rtl="0">
                <a:spcBef>
                  <a:spcPts val="0"/>
                </a:spcBef>
                <a:spcAft>
                  <a:spcPts val="0"/>
                </a:spcAft>
                <a:buNone/>
              </a:pPr>
              <a:r>
                <a:rPr lang="en-US" sz="1100">
                  <a:solidFill>
                    <a:srgbClr val="002060"/>
                  </a:solidFill>
                  <a:latin typeface="Times New Roman"/>
                  <a:ea typeface="Times New Roman"/>
                  <a:cs typeface="Times New Roman"/>
                  <a:sym typeface="Times New Roman"/>
                </a:rPr>
                <a:t>(BIDA &amp; Other regulatory services)</a:t>
              </a:r>
              <a:endParaRPr/>
            </a:p>
            <a:p>
              <a:pPr marL="0" marR="0" lvl="0" indent="0" algn="l" rtl="0">
                <a:spcBef>
                  <a:spcPts val="0"/>
                </a:spcBef>
                <a:spcAft>
                  <a:spcPts val="0"/>
                </a:spcAft>
                <a:buNone/>
              </a:pPr>
              <a:r>
                <a:rPr lang="en-US" sz="1100">
                  <a:solidFill>
                    <a:srgbClr val="002060"/>
                  </a:solidFill>
                  <a:latin typeface="Times New Roman"/>
                  <a:ea typeface="Times New Roman"/>
                  <a:cs typeface="Times New Roman"/>
                  <a:sym typeface="Times New Roman"/>
                </a:rPr>
                <a:t>Email: deep@arccabd.com</a:t>
              </a:r>
              <a:endParaRPr/>
            </a:p>
          </p:txBody>
        </p:sp>
        <p:sp>
          <p:nvSpPr>
            <p:cNvPr id="588" name="Google Shape;588;p29"/>
            <p:cNvSpPr txBox="1"/>
            <p:nvPr/>
          </p:nvSpPr>
          <p:spPr>
            <a:xfrm>
              <a:off x="656885" y="4758824"/>
              <a:ext cx="4531749"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002060"/>
                  </a:solidFill>
                  <a:latin typeface="Times New Roman"/>
                  <a:ea typeface="Times New Roman"/>
                  <a:cs typeface="Times New Roman"/>
                  <a:sym typeface="Times New Roman"/>
                </a:rPr>
                <a:t>Experience:</a:t>
              </a:r>
              <a:endParaRPr sz="110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100">
                  <a:solidFill>
                    <a:srgbClr val="002060"/>
                  </a:solidFill>
                  <a:latin typeface="Times New Roman"/>
                  <a:ea typeface="Times New Roman"/>
                  <a:cs typeface="Times New Roman"/>
                  <a:sym typeface="Times New Roman"/>
                </a:rPr>
                <a:t>Mr. Deep is working in Administration Department dedicatedly from the last five years.</a:t>
              </a:r>
              <a:endParaRPr/>
            </a:p>
            <a:p>
              <a:pPr marL="0" marR="0" lvl="0" indent="0" algn="l" rtl="0">
                <a:spcBef>
                  <a:spcPts val="0"/>
                </a:spcBef>
                <a:spcAft>
                  <a:spcPts val="0"/>
                </a:spcAft>
                <a:buNone/>
              </a:pPr>
              <a:endParaRPr sz="110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100" b="1">
                  <a:solidFill>
                    <a:srgbClr val="002060"/>
                  </a:solidFill>
                  <a:latin typeface="Times New Roman"/>
                  <a:ea typeface="Times New Roman"/>
                  <a:cs typeface="Times New Roman"/>
                  <a:sym typeface="Times New Roman"/>
                </a:rPr>
                <a:t>Educational Qualification:</a:t>
              </a:r>
              <a:endParaRPr sz="110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100">
                  <a:solidFill>
                    <a:srgbClr val="002060"/>
                  </a:solidFill>
                  <a:latin typeface="Times New Roman"/>
                  <a:ea typeface="Times New Roman"/>
                  <a:cs typeface="Times New Roman"/>
                  <a:sym typeface="Times New Roman"/>
                </a:rPr>
                <a:t>BBS from the National University of Management, Department</a:t>
              </a:r>
              <a:endParaRPr/>
            </a:p>
            <a:p>
              <a:pPr marL="0" marR="0" lvl="0" indent="0" algn="l" rtl="0">
                <a:spcBef>
                  <a:spcPts val="0"/>
                </a:spcBef>
                <a:spcAft>
                  <a:spcPts val="0"/>
                </a:spcAft>
                <a:buNone/>
              </a:pPr>
              <a:endParaRPr sz="110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100" b="1">
                  <a:solidFill>
                    <a:srgbClr val="002060"/>
                  </a:solidFill>
                  <a:latin typeface="Times New Roman"/>
                  <a:ea typeface="Times New Roman"/>
                  <a:cs typeface="Times New Roman"/>
                  <a:sym typeface="Times New Roman"/>
                </a:rPr>
                <a:t>Specializations:</a:t>
              </a:r>
              <a:endParaRPr sz="110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100">
                  <a:solidFill>
                    <a:srgbClr val="002060"/>
                  </a:solidFill>
                  <a:latin typeface="Times New Roman"/>
                  <a:ea typeface="Times New Roman"/>
                  <a:cs typeface="Times New Roman"/>
                  <a:sym typeface="Times New Roman"/>
                </a:rPr>
                <a:t>Administration, Accounts and Billing Service, etc.</a:t>
              </a:r>
              <a:endParaRPr/>
            </a:p>
            <a:p>
              <a:pPr marL="0" marR="0" lvl="0" indent="0" algn="l" rtl="0">
                <a:spcBef>
                  <a:spcPts val="0"/>
                </a:spcBef>
                <a:spcAft>
                  <a:spcPts val="0"/>
                </a:spcAft>
                <a:buNone/>
              </a:pPr>
              <a:endParaRPr sz="1100">
                <a:solidFill>
                  <a:schemeClr val="dk1"/>
                </a:solidFill>
                <a:latin typeface="Times New Roman"/>
                <a:ea typeface="Times New Roman"/>
                <a:cs typeface="Times New Roman"/>
                <a:sym typeface="Times New Roman"/>
              </a:endParaRPr>
            </a:p>
          </p:txBody>
        </p:sp>
        <p:pic>
          <p:nvPicPr>
            <p:cNvPr id="589" name="Google Shape;589;p29"/>
            <p:cNvPicPr preferRelativeResize="0"/>
            <p:nvPr/>
          </p:nvPicPr>
          <p:blipFill rotWithShape="1">
            <a:blip r:embed="rId7">
              <a:alphaModFix/>
            </a:blip>
            <a:srcRect/>
            <a:stretch/>
          </p:blipFill>
          <p:spPr>
            <a:xfrm>
              <a:off x="656278" y="1801909"/>
              <a:ext cx="2051440" cy="1739271"/>
            </a:xfrm>
            <a:prstGeom prst="ellipse">
              <a:avLst/>
            </a:prstGeom>
            <a:noFill/>
            <a:ln w="12700" cap="flat" cmpd="sng">
              <a:solidFill>
                <a:schemeClr val="dk1"/>
              </a:solidFill>
              <a:prstDash val="solid"/>
              <a:round/>
              <a:headEnd type="none" w="sm" len="sm"/>
              <a:tailEnd type="none" w="sm" len="sm"/>
            </a:ln>
          </p:spPr>
        </p:pic>
      </p:grpSp>
      <p:grpSp>
        <p:nvGrpSpPr>
          <p:cNvPr id="590" name="Google Shape;590;p29"/>
          <p:cNvGrpSpPr/>
          <p:nvPr/>
        </p:nvGrpSpPr>
        <p:grpSpPr>
          <a:xfrm>
            <a:off x="626905" y="1598377"/>
            <a:ext cx="3479574" cy="4535752"/>
            <a:chOff x="589209" y="1440921"/>
            <a:chExt cx="3479574" cy="4535752"/>
          </a:xfrm>
        </p:grpSpPr>
        <p:sp>
          <p:nvSpPr>
            <p:cNvPr id="591" name="Google Shape;591;p29"/>
            <p:cNvSpPr txBox="1"/>
            <p:nvPr/>
          </p:nvSpPr>
          <p:spPr>
            <a:xfrm>
              <a:off x="609599" y="3332368"/>
              <a:ext cx="2416210" cy="9002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Md. Sabbir Hossain, </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BBA, MBA, CA Partly Qualified</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(Professional Service)</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Email: sabbir@arccabd.com</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            kdroy1240@gmail.com</a:t>
              </a:r>
              <a:endParaRPr/>
            </a:p>
          </p:txBody>
        </p:sp>
        <p:sp>
          <p:nvSpPr>
            <p:cNvPr id="592" name="Google Shape;592;p29"/>
            <p:cNvSpPr txBox="1"/>
            <p:nvPr/>
          </p:nvSpPr>
          <p:spPr>
            <a:xfrm>
              <a:off x="589209" y="4208065"/>
              <a:ext cx="3479574" cy="17686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Experience:</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Mr. Sabbir Hossain is working in Tax, Payroll, Accounting &amp; Assurance Department dedicatedly from last three years.</a:t>
              </a:r>
              <a:endParaRPr/>
            </a:p>
            <a:p>
              <a:pPr marL="0" marR="0" lvl="0" indent="0" algn="l" rtl="0">
                <a:spcBef>
                  <a:spcPts val="0"/>
                </a:spcBef>
                <a:spcAft>
                  <a:spcPts val="0"/>
                </a:spcAft>
                <a:buNone/>
              </a:pP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Educational Qualification:</a:t>
              </a:r>
              <a:endParaRPr sz="1050">
                <a:solidFill>
                  <a:srgbClr val="002060"/>
                </a:solidFill>
                <a:latin typeface="Times New Roman"/>
                <a:ea typeface="Times New Roman"/>
                <a:cs typeface="Times New Roman"/>
                <a:sym typeface="Times New Roman"/>
              </a:endParaRPr>
            </a:p>
            <a:p>
              <a:pPr marL="228600" marR="0" lvl="0" indent="-228600" algn="just" rtl="0">
                <a:spcBef>
                  <a:spcPts val="0"/>
                </a:spcBef>
                <a:spcAft>
                  <a:spcPts val="0"/>
                </a:spcAft>
                <a:buClr>
                  <a:srgbClr val="002060"/>
                </a:buClr>
                <a:buSzPts val="1050"/>
                <a:buFont typeface="Times New Roman"/>
                <a:buAutoNum type="arabicPeriod"/>
              </a:pPr>
              <a:r>
                <a:rPr lang="en-US" sz="1050">
                  <a:solidFill>
                    <a:srgbClr val="002060"/>
                  </a:solidFill>
                  <a:latin typeface="Times New Roman"/>
                  <a:ea typeface="Times New Roman"/>
                  <a:cs typeface="Times New Roman"/>
                  <a:sym typeface="Times New Roman"/>
                </a:rPr>
                <a:t>BBA from National University of Finance.</a:t>
              </a:r>
              <a:endParaRPr/>
            </a:p>
            <a:p>
              <a:pPr marL="228600" marR="0" lvl="0" indent="-228600" algn="just" rtl="0">
                <a:spcBef>
                  <a:spcPts val="0"/>
                </a:spcBef>
                <a:spcAft>
                  <a:spcPts val="0"/>
                </a:spcAft>
                <a:buClr>
                  <a:srgbClr val="002060"/>
                </a:buClr>
                <a:buSzPts val="1050"/>
                <a:buFont typeface="Times New Roman"/>
                <a:buAutoNum type="arabicPeriod"/>
              </a:pPr>
              <a:r>
                <a:rPr lang="en-US" sz="1050">
                  <a:solidFill>
                    <a:srgbClr val="002060"/>
                  </a:solidFill>
                  <a:latin typeface="Times New Roman"/>
                  <a:ea typeface="Times New Roman"/>
                  <a:cs typeface="Times New Roman"/>
                  <a:sym typeface="Times New Roman"/>
                </a:rPr>
                <a:t>MBA from Jagannath University of Finance.</a:t>
              </a:r>
              <a:endParaRPr/>
            </a:p>
            <a:p>
              <a:pPr marL="0" marR="0" lvl="0" indent="0" algn="l" rtl="0">
                <a:spcBef>
                  <a:spcPts val="0"/>
                </a:spcBef>
                <a:spcAft>
                  <a:spcPts val="0"/>
                </a:spcAft>
                <a:buNone/>
              </a:pPr>
              <a:endParaRPr sz="1050" b="1">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Specializations:</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Tax, Payroll, Accounting, Assurance Service, etc.</a:t>
              </a:r>
              <a:endParaRPr/>
            </a:p>
          </p:txBody>
        </p:sp>
        <p:pic>
          <p:nvPicPr>
            <p:cNvPr id="593" name="Google Shape;593;p29"/>
            <p:cNvPicPr preferRelativeResize="0"/>
            <p:nvPr/>
          </p:nvPicPr>
          <p:blipFill rotWithShape="1">
            <a:blip r:embed="rId8">
              <a:alphaModFix/>
            </a:blip>
            <a:srcRect/>
            <a:stretch/>
          </p:blipFill>
          <p:spPr>
            <a:xfrm>
              <a:off x="609600" y="1440921"/>
              <a:ext cx="1719396" cy="1718017"/>
            </a:xfrm>
            <a:prstGeom prst="ellipse">
              <a:avLst/>
            </a:prstGeom>
            <a:noFill/>
            <a:ln w="12700" cap="flat" cmpd="sng">
              <a:solidFill>
                <a:schemeClr val="dk1"/>
              </a:solidFill>
              <a:prstDash val="solid"/>
              <a:round/>
              <a:headEnd type="none" w="sm" len="sm"/>
              <a:tailEnd type="none" w="sm" len="sm"/>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598"/>
        <p:cNvGrpSpPr/>
        <p:nvPr/>
      </p:nvGrpSpPr>
      <p:grpSpPr>
        <a:xfrm>
          <a:off x="0" y="0"/>
          <a:ext cx="0" cy="0"/>
          <a:chOff x="0" y="0"/>
          <a:chExt cx="0" cy="0"/>
        </a:xfrm>
      </p:grpSpPr>
      <p:sp>
        <p:nvSpPr>
          <p:cNvPr id="599" name="Google Shape;599;p30"/>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00" name="Google Shape;600;p30"/>
          <p:cNvPicPr preferRelativeResize="0"/>
          <p:nvPr/>
        </p:nvPicPr>
        <p:blipFill rotWithShape="1">
          <a:blip r:embed="rId3">
            <a:alphaModFix/>
          </a:blip>
          <a:srcRect t="1538" b="-1538"/>
          <a:stretch/>
        </p:blipFill>
        <p:spPr>
          <a:xfrm>
            <a:off x="0" y="6126480"/>
            <a:ext cx="12192000" cy="742950"/>
          </a:xfrm>
          <a:prstGeom prst="rect">
            <a:avLst/>
          </a:prstGeom>
          <a:noFill/>
          <a:ln>
            <a:noFill/>
          </a:ln>
        </p:spPr>
      </p:pic>
      <p:cxnSp>
        <p:nvCxnSpPr>
          <p:cNvPr id="601" name="Google Shape;601;p30"/>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cxnSp>
        <p:nvCxnSpPr>
          <p:cNvPr id="602" name="Google Shape;602;p30"/>
          <p:cNvCxnSpPr/>
          <p:nvPr/>
        </p:nvCxnSpPr>
        <p:spPr>
          <a:xfrm>
            <a:off x="2417780" y="3528542"/>
            <a:ext cx="8637072" cy="0"/>
          </a:xfrm>
          <a:prstGeom prst="straightConnector1">
            <a:avLst/>
          </a:prstGeom>
          <a:noFill/>
          <a:ln w="31750" cap="flat" cmpd="sng">
            <a:solidFill>
              <a:schemeClr val="accent1"/>
            </a:solidFill>
            <a:prstDash val="solid"/>
            <a:round/>
            <a:headEnd type="none" w="sm" len="sm"/>
            <a:tailEnd type="none" w="sm" len="sm"/>
          </a:ln>
        </p:spPr>
      </p:cxnSp>
      <p:sp>
        <p:nvSpPr>
          <p:cNvPr id="603" name="Google Shape;603;p30"/>
          <p:cNvSpPr/>
          <p:nvPr/>
        </p:nvSpPr>
        <p:spPr>
          <a:xfrm>
            <a:off x="2" y="0"/>
            <a:ext cx="12191695" cy="6858000"/>
          </a:xfrm>
          <a:prstGeom prst="rect">
            <a:avLst/>
          </a:prstGeom>
          <a:gradFill>
            <a:gsLst>
              <a:gs pos="0">
                <a:srgbClr val="EBE9E6"/>
              </a:gs>
              <a:gs pos="100000">
                <a:srgbClr val="C9C5C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604" name="Google Shape;604;p30"/>
          <p:cNvPicPr preferRelativeResize="0"/>
          <p:nvPr/>
        </p:nvPicPr>
        <p:blipFill rotWithShape="1">
          <a:blip r:embed="rId4">
            <a:alphaModFix/>
          </a:blip>
          <a:srcRect/>
          <a:stretch/>
        </p:blipFill>
        <p:spPr>
          <a:xfrm>
            <a:off x="221100" y="106517"/>
            <a:ext cx="855225" cy="720385"/>
          </a:xfrm>
          <a:prstGeom prst="rect">
            <a:avLst/>
          </a:prstGeom>
          <a:noFill/>
          <a:ln>
            <a:noFill/>
          </a:ln>
        </p:spPr>
      </p:pic>
      <p:pic>
        <p:nvPicPr>
          <p:cNvPr id="605" name="Google Shape;605;p30"/>
          <p:cNvPicPr preferRelativeResize="0"/>
          <p:nvPr/>
        </p:nvPicPr>
        <p:blipFill rotWithShape="1">
          <a:blip r:embed="rId5">
            <a:alphaModFix/>
          </a:blip>
          <a:srcRect/>
          <a:stretch/>
        </p:blipFill>
        <p:spPr>
          <a:xfrm>
            <a:off x="10027809" y="87628"/>
            <a:ext cx="2054086" cy="785537"/>
          </a:xfrm>
          <a:prstGeom prst="rect">
            <a:avLst/>
          </a:prstGeom>
          <a:noFill/>
          <a:ln>
            <a:noFill/>
          </a:ln>
        </p:spPr>
      </p:pic>
      <p:pic>
        <p:nvPicPr>
          <p:cNvPr id="606" name="Google Shape;606;p30"/>
          <p:cNvPicPr preferRelativeResize="0"/>
          <p:nvPr/>
        </p:nvPicPr>
        <p:blipFill rotWithShape="1">
          <a:blip r:embed="rId4">
            <a:alphaModFix amt="5000"/>
          </a:blip>
          <a:srcRect/>
          <a:stretch/>
        </p:blipFill>
        <p:spPr>
          <a:xfrm>
            <a:off x="7091040" y="2591339"/>
            <a:ext cx="4695825" cy="3955452"/>
          </a:xfrm>
          <a:prstGeom prst="rect">
            <a:avLst/>
          </a:prstGeom>
          <a:noFill/>
          <a:ln>
            <a:noFill/>
          </a:ln>
        </p:spPr>
      </p:pic>
      <p:grpSp>
        <p:nvGrpSpPr>
          <p:cNvPr id="607" name="Google Shape;607;p30"/>
          <p:cNvGrpSpPr/>
          <p:nvPr/>
        </p:nvGrpSpPr>
        <p:grpSpPr>
          <a:xfrm>
            <a:off x="590729" y="1490864"/>
            <a:ext cx="3653495" cy="4643265"/>
            <a:chOff x="8210750" y="1418542"/>
            <a:chExt cx="3653495" cy="4643265"/>
          </a:xfrm>
        </p:grpSpPr>
        <p:grpSp>
          <p:nvGrpSpPr>
            <p:cNvPr id="608" name="Google Shape;608;p30"/>
            <p:cNvGrpSpPr/>
            <p:nvPr/>
          </p:nvGrpSpPr>
          <p:grpSpPr>
            <a:xfrm>
              <a:off x="8210750" y="3196881"/>
              <a:ext cx="3653495" cy="2864926"/>
              <a:chOff x="7111156" y="3623480"/>
              <a:chExt cx="4354080" cy="2864926"/>
            </a:xfrm>
          </p:grpSpPr>
          <p:sp>
            <p:nvSpPr>
              <p:cNvPr id="609" name="Google Shape;609;p30"/>
              <p:cNvSpPr txBox="1"/>
              <p:nvPr/>
            </p:nvSpPr>
            <p:spPr>
              <a:xfrm>
                <a:off x="7118794" y="3623480"/>
                <a:ext cx="3023465"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0073"/>
                    </a:solidFill>
                    <a:latin typeface="Times New Roman"/>
                    <a:ea typeface="Times New Roman"/>
                    <a:cs typeface="Times New Roman"/>
                    <a:sym typeface="Times New Roman"/>
                  </a:rPr>
                  <a:t>Razu Ahmed</a:t>
                </a:r>
                <a:endParaRPr/>
              </a:p>
              <a:p>
                <a:pPr marL="0" marR="0" lvl="0" indent="0" algn="l" rtl="0">
                  <a:spcBef>
                    <a:spcPts val="0"/>
                  </a:spcBef>
                  <a:spcAft>
                    <a:spcPts val="0"/>
                  </a:spcAft>
                  <a:buNone/>
                </a:pPr>
                <a:r>
                  <a:rPr lang="en-US" sz="1050" b="1">
                    <a:solidFill>
                      <a:srgbClr val="000073"/>
                    </a:solidFill>
                    <a:latin typeface="Times New Roman"/>
                    <a:ea typeface="Times New Roman"/>
                    <a:cs typeface="Times New Roman"/>
                    <a:sym typeface="Times New Roman"/>
                  </a:rPr>
                  <a:t>BSC, MSC (Statistics-RU)</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Asst, Manager (Admin &amp; Accounts)</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Email: razu@arccabd.com</a:t>
                </a:r>
                <a:endParaRPr/>
              </a:p>
            </p:txBody>
          </p:sp>
          <p:sp>
            <p:nvSpPr>
              <p:cNvPr id="610" name="Google Shape;610;p30"/>
              <p:cNvSpPr txBox="1"/>
              <p:nvPr/>
            </p:nvSpPr>
            <p:spPr>
              <a:xfrm>
                <a:off x="7111156" y="4618663"/>
                <a:ext cx="4354080" cy="18697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Experience:</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0073"/>
                    </a:solidFill>
                    <a:latin typeface="Times New Roman"/>
                    <a:ea typeface="Times New Roman"/>
                    <a:cs typeface="Times New Roman"/>
                    <a:sym typeface="Times New Roman"/>
                  </a:rPr>
                  <a:t>Razu Ahmed </a:t>
                </a:r>
                <a:r>
                  <a:rPr lang="en-US" sz="1050">
                    <a:solidFill>
                      <a:srgbClr val="002060"/>
                    </a:solidFill>
                    <a:latin typeface="Times New Roman"/>
                    <a:ea typeface="Times New Roman"/>
                    <a:cs typeface="Times New Roman"/>
                    <a:sym typeface="Times New Roman"/>
                  </a:rPr>
                  <a:t>working in the Administration &amp; Accounts Department dedicatedly for the last three years.</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Educational Qualification:</a:t>
                </a:r>
                <a:endParaRPr sz="1050">
                  <a:solidFill>
                    <a:srgbClr val="002060"/>
                  </a:solidFill>
                  <a:latin typeface="Times New Roman"/>
                  <a:ea typeface="Times New Roman"/>
                  <a:cs typeface="Times New Roman"/>
                  <a:sym typeface="Times New Roman"/>
                </a:endParaRPr>
              </a:p>
              <a:p>
                <a:pPr marL="228600" marR="0" lvl="0" indent="-228600" algn="just" rtl="0">
                  <a:spcBef>
                    <a:spcPts val="0"/>
                  </a:spcBef>
                  <a:spcAft>
                    <a:spcPts val="0"/>
                  </a:spcAft>
                  <a:buClr>
                    <a:srgbClr val="002060"/>
                  </a:buClr>
                  <a:buSzPts val="1050"/>
                  <a:buFont typeface="Gill Sans"/>
                  <a:buAutoNum type="arabicPeriod"/>
                </a:pPr>
                <a:r>
                  <a:rPr lang="en-US" sz="1050">
                    <a:solidFill>
                      <a:srgbClr val="002060"/>
                    </a:solidFill>
                    <a:latin typeface="Times New Roman"/>
                    <a:ea typeface="Times New Roman"/>
                    <a:cs typeface="Times New Roman"/>
                    <a:sym typeface="Times New Roman"/>
                  </a:rPr>
                  <a:t>MSC from Rajshahi University of Statistics.</a:t>
                </a:r>
                <a:endParaRPr/>
              </a:p>
              <a:p>
                <a:pPr marL="228600" marR="0" lvl="0" indent="-228600" algn="just" rtl="0">
                  <a:spcBef>
                    <a:spcPts val="0"/>
                  </a:spcBef>
                  <a:spcAft>
                    <a:spcPts val="0"/>
                  </a:spcAft>
                  <a:buClr>
                    <a:srgbClr val="002060"/>
                  </a:buClr>
                  <a:buSzPts val="1050"/>
                  <a:buFont typeface="Gill Sans"/>
                  <a:buAutoNum type="arabicPeriod"/>
                </a:pPr>
                <a:r>
                  <a:rPr lang="en-US" sz="1050">
                    <a:solidFill>
                      <a:srgbClr val="002060"/>
                    </a:solidFill>
                    <a:latin typeface="Times New Roman"/>
                    <a:ea typeface="Times New Roman"/>
                    <a:cs typeface="Times New Roman"/>
                    <a:sym typeface="Times New Roman"/>
                  </a:rPr>
                  <a:t>BSC from Rajshahi University of Statistics.</a:t>
                </a:r>
                <a:endParaRPr/>
              </a:p>
              <a:p>
                <a:pPr marL="0" marR="0" lvl="0" indent="0" algn="l" rtl="0">
                  <a:spcBef>
                    <a:spcPts val="0"/>
                  </a:spcBef>
                  <a:spcAft>
                    <a:spcPts val="0"/>
                  </a:spcAft>
                  <a:buNone/>
                </a:pPr>
                <a:endParaRPr sz="1050" b="1">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Specializations:</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Administration, Accounts and Billing Service, RJSC, Regulatory, etc.</a:t>
                </a:r>
                <a:endParaRPr/>
              </a:p>
            </p:txBody>
          </p:sp>
        </p:grpSp>
        <p:pic>
          <p:nvPicPr>
            <p:cNvPr id="611" name="Google Shape;611;p30"/>
            <p:cNvPicPr preferRelativeResize="0"/>
            <p:nvPr/>
          </p:nvPicPr>
          <p:blipFill rotWithShape="1">
            <a:blip r:embed="rId6">
              <a:alphaModFix/>
            </a:blip>
            <a:srcRect/>
            <a:stretch/>
          </p:blipFill>
          <p:spPr>
            <a:xfrm>
              <a:off x="8217159" y="1418542"/>
              <a:ext cx="1709107" cy="1650654"/>
            </a:xfrm>
            <a:prstGeom prst="ellipse">
              <a:avLst/>
            </a:prstGeom>
            <a:noFill/>
            <a:ln w="12700" cap="flat" cmpd="sng">
              <a:solidFill>
                <a:schemeClr val="dk1"/>
              </a:solidFill>
              <a:prstDash val="solid"/>
              <a:round/>
              <a:headEnd type="none" w="sm" len="sm"/>
              <a:tailEnd type="none" w="sm" len="sm"/>
            </a:ln>
          </p:spPr>
        </p:pic>
      </p:grpSp>
      <p:grpSp>
        <p:nvGrpSpPr>
          <p:cNvPr id="612" name="Google Shape;612;p30"/>
          <p:cNvGrpSpPr/>
          <p:nvPr/>
        </p:nvGrpSpPr>
        <p:grpSpPr>
          <a:xfrm>
            <a:off x="3831471" y="1398919"/>
            <a:ext cx="3683731" cy="4558838"/>
            <a:chOff x="3749055" y="1395042"/>
            <a:chExt cx="3683731" cy="4558838"/>
          </a:xfrm>
        </p:grpSpPr>
        <p:pic>
          <p:nvPicPr>
            <p:cNvPr id="613" name="Google Shape;613;p30"/>
            <p:cNvPicPr preferRelativeResize="0"/>
            <p:nvPr/>
          </p:nvPicPr>
          <p:blipFill rotWithShape="1">
            <a:blip r:embed="rId7">
              <a:alphaModFix/>
            </a:blip>
            <a:srcRect l="263" r="262"/>
            <a:stretch/>
          </p:blipFill>
          <p:spPr>
            <a:xfrm>
              <a:off x="3749055" y="1395042"/>
              <a:ext cx="1760242" cy="1781811"/>
            </a:xfrm>
            <a:prstGeom prst="ellipse">
              <a:avLst/>
            </a:prstGeom>
            <a:noFill/>
            <a:ln w="12700" cap="flat" cmpd="sng">
              <a:solidFill>
                <a:schemeClr val="dk1"/>
              </a:solidFill>
              <a:prstDash val="solid"/>
              <a:round/>
              <a:headEnd type="none" w="sm" len="sm"/>
              <a:tailEnd type="none" w="sm" len="sm"/>
            </a:ln>
          </p:spPr>
        </p:pic>
        <p:sp>
          <p:nvSpPr>
            <p:cNvPr id="614" name="Google Shape;614;p30"/>
            <p:cNvSpPr txBox="1"/>
            <p:nvPr/>
          </p:nvSpPr>
          <p:spPr>
            <a:xfrm>
              <a:off x="3756883" y="3469067"/>
              <a:ext cx="3275215" cy="6315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Ibrar Hossain</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Executive Officer (Admin)</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Email: ibrarhossain18@gmail</a:t>
              </a:r>
              <a:endParaRPr/>
            </a:p>
          </p:txBody>
        </p:sp>
        <p:sp>
          <p:nvSpPr>
            <p:cNvPr id="615" name="Google Shape;615;p30"/>
            <p:cNvSpPr txBox="1"/>
            <p:nvPr/>
          </p:nvSpPr>
          <p:spPr>
            <a:xfrm>
              <a:off x="3753544" y="4245720"/>
              <a:ext cx="3679242" cy="1708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Experience:</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Ibrar Hossain is working in Administration Department dedicatedly from last three years.</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Educational Qualification:</a:t>
              </a:r>
              <a:endParaRPr sz="1050">
                <a:solidFill>
                  <a:srgbClr val="002060"/>
                </a:solidFill>
                <a:latin typeface="Times New Roman"/>
                <a:ea typeface="Times New Roman"/>
                <a:cs typeface="Times New Roman"/>
                <a:sym typeface="Times New Roman"/>
              </a:endParaRPr>
            </a:p>
            <a:p>
              <a:pPr marL="228600" marR="0" lvl="0" indent="-228600" algn="just" rtl="0">
                <a:spcBef>
                  <a:spcPts val="0"/>
                </a:spcBef>
                <a:spcAft>
                  <a:spcPts val="0"/>
                </a:spcAft>
                <a:buClr>
                  <a:srgbClr val="002060"/>
                </a:buClr>
                <a:buSzPts val="1050"/>
                <a:buFont typeface="Gill Sans"/>
                <a:buAutoNum type="arabicPeriod"/>
              </a:pPr>
              <a:r>
                <a:rPr lang="en-US" sz="1050">
                  <a:solidFill>
                    <a:srgbClr val="002060"/>
                  </a:solidFill>
                  <a:latin typeface="Times New Roman"/>
                  <a:ea typeface="Times New Roman"/>
                  <a:cs typeface="Times New Roman"/>
                  <a:sym typeface="Times New Roman"/>
                </a:rPr>
                <a:t>MSC from National University of Entomology.</a:t>
              </a:r>
              <a:endParaRPr/>
            </a:p>
            <a:p>
              <a:pPr marL="228600" marR="0" lvl="0" indent="-228600" algn="just" rtl="0">
                <a:spcBef>
                  <a:spcPts val="0"/>
                </a:spcBef>
                <a:spcAft>
                  <a:spcPts val="0"/>
                </a:spcAft>
                <a:buClr>
                  <a:srgbClr val="002060"/>
                </a:buClr>
                <a:buSzPts val="1050"/>
                <a:buFont typeface="Gill Sans"/>
                <a:buAutoNum type="arabicPeriod"/>
              </a:pPr>
              <a:r>
                <a:rPr lang="en-US" sz="1050">
                  <a:solidFill>
                    <a:srgbClr val="002060"/>
                  </a:solidFill>
                  <a:latin typeface="Times New Roman"/>
                  <a:ea typeface="Times New Roman"/>
                  <a:cs typeface="Times New Roman"/>
                  <a:sym typeface="Times New Roman"/>
                </a:rPr>
                <a:t>BSC from National University of Zoology.</a:t>
              </a:r>
              <a:endParaRPr/>
            </a:p>
            <a:p>
              <a:pPr marL="0" marR="0" lvl="0" indent="0" algn="l" rtl="0">
                <a:spcBef>
                  <a:spcPts val="0"/>
                </a:spcBef>
                <a:spcAft>
                  <a:spcPts val="0"/>
                </a:spcAft>
                <a:buNone/>
              </a:pPr>
              <a:endParaRPr sz="1050" b="1">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Specializations:</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Administration, Accounts and Billing Service, Regulatory, etc.</a:t>
              </a:r>
              <a:endParaRPr/>
            </a:p>
          </p:txBody>
        </p:sp>
      </p:grpSp>
      <p:grpSp>
        <p:nvGrpSpPr>
          <p:cNvPr id="616" name="Google Shape;616;p30"/>
          <p:cNvGrpSpPr/>
          <p:nvPr/>
        </p:nvGrpSpPr>
        <p:grpSpPr>
          <a:xfrm>
            <a:off x="7568195" y="1528102"/>
            <a:ext cx="4277612" cy="4411263"/>
            <a:chOff x="6768777" y="1385044"/>
            <a:chExt cx="4354080" cy="4165486"/>
          </a:xfrm>
        </p:grpSpPr>
        <p:sp>
          <p:nvSpPr>
            <p:cNvPr id="617" name="Google Shape;617;p30"/>
            <p:cNvSpPr txBox="1"/>
            <p:nvPr/>
          </p:nvSpPr>
          <p:spPr>
            <a:xfrm>
              <a:off x="6768777" y="3048667"/>
              <a:ext cx="3023465"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2060"/>
                  </a:solidFill>
                  <a:latin typeface="Times New Roman"/>
                  <a:ea typeface="Times New Roman"/>
                  <a:cs typeface="Times New Roman"/>
                  <a:sym typeface="Times New Roman"/>
                </a:rPr>
                <a:t>Gennat Jahan</a:t>
              </a:r>
              <a:endParaRPr sz="105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Communication &amp; Administrative Officer</a:t>
              </a:r>
              <a:endParaRPr/>
            </a:p>
            <a:p>
              <a:pPr marL="0" marR="0" lvl="0" indent="0" algn="l" rtl="0">
                <a:spcBef>
                  <a:spcPts val="0"/>
                </a:spcBef>
                <a:spcAft>
                  <a:spcPts val="0"/>
                </a:spcAft>
                <a:buNone/>
              </a:pPr>
              <a:r>
                <a:rPr lang="en-US" sz="1050">
                  <a:solidFill>
                    <a:srgbClr val="002060"/>
                  </a:solidFill>
                  <a:latin typeface="Times New Roman"/>
                  <a:ea typeface="Times New Roman"/>
                  <a:cs typeface="Times New Roman"/>
                  <a:sym typeface="Times New Roman"/>
                </a:rPr>
                <a:t>Email: 1991jennatc@gmail.com</a:t>
              </a:r>
              <a:endParaRPr/>
            </a:p>
          </p:txBody>
        </p:sp>
        <p:sp>
          <p:nvSpPr>
            <p:cNvPr id="618" name="Google Shape;618;p30"/>
            <p:cNvSpPr txBox="1"/>
            <p:nvPr/>
          </p:nvSpPr>
          <p:spPr>
            <a:xfrm>
              <a:off x="6768777" y="3842370"/>
              <a:ext cx="4354080" cy="1708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dirty="0">
                  <a:solidFill>
                    <a:srgbClr val="002060"/>
                  </a:solidFill>
                  <a:latin typeface="Times New Roman"/>
                  <a:ea typeface="Times New Roman"/>
                  <a:cs typeface="Times New Roman"/>
                  <a:sym typeface="Times New Roman"/>
                </a:rPr>
                <a:t>Experience:</a:t>
              </a:r>
              <a:endParaRPr sz="1050" dirty="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dirty="0" err="1">
                  <a:solidFill>
                    <a:srgbClr val="002060"/>
                  </a:solidFill>
                  <a:latin typeface="Times New Roman"/>
                  <a:ea typeface="Times New Roman"/>
                  <a:cs typeface="Times New Roman"/>
                  <a:sym typeface="Times New Roman"/>
                </a:rPr>
                <a:t>Gennat</a:t>
              </a:r>
              <a:r>
                <a:rPr lang="en-US" sz="1050" dirty="0">
                  <a:solidFill>
                    <a:srgbClr val="002060"/>
                  </a:solidFill>
                  <a:latin typeface="Times New Roman"/>
                  <a:ea typeface="Times New Roman"/>
                  <a:cs typeface="Times New Roman"/>
                  <a:sym typeface="Times New Roman"/>
                </a:rPr>
                <a:t> Jahan is working in Administration Department dedicatedly from last five years.</a:t>
              </a:r>
              <a:endParaRPr dirty="0"/>
            </a:p>
            <a:p>
              <a:pPr marL="0" marR="0" lvl="0" indent="0" algn="l" rtl="0">
                <a:spcBef>
                  <a:spcPts val="0"/>
                </a:spcBef>
                <a:spcAft>
                  <a:spcPts val="0"/>
                </a:spcAft>
                <a:buNone/>
              </a:pPr>
              <a:r>
                <a:rPr lang="en-US" sz="1050" dirty="0">
                  <a:solidFill>
                    <a:srgbClr val="002060"/>
                  </a:solidFill>
                  <a:latin typeface="Times New Roman"/>
                  <a:ea typeface="Times New Roman"/>
                  <a:cs typeface="Times New Roman"/>
                  <a:sym typeface="Times New Roman"/>
                </a:rPr>
                <a:t> </a:t>
              </a:r>
              <a:endParaRPr dirty="0"/>
            </a:p>
            <a:p>
              <a:pPr marL="0" marR="0" lvl="0" indent="0" algn="l" rtl="0">
                <a:spcBef>
                  <a:spcPts val="0"/>
                </a:spcBef>
                <a:spcAft>
                  <a:spcPts val="0"/>
                </a:spcAft>
                <a:buNone/>
              </a:pPr>
              <a:r>
                <a:rPr lang="en-US" sz="1050" b="1" dirty="0">
                  <a:solidFill>
                    <a:srgbClr val="002060"/>
                  </a:solidFill>
                  <a:latin typeface="Times New Roman"/>
                  <a:ea typeface="Times New Roman"/>
                  <a:cs typeface="Times New Roman"/>
                  <a:sym typeface="Times New Roman"/>
                </a:rPr>
                <a:t>Educational Qualification:</a:t>
              </a:r>
              <a:endParaRPr sz="1050" dirty="0">
                <a:solidFill>
                  <a:srgbClr val="002060"/>
                </a:solidFill>
                <a:latin typeface="Times New Roman"/>
                <a:ea typeface="Times New Roman"/>
                <a:cs typeface="Times New Roman"/>
                <a:sym typeface="Times New Roman"/>
              </a:endParaRPr>
            </a:p>
            <a:p>
              <a:pPr marL="228600" marR="0" lvl="0" indent="-228600" algn="just" rtl="0">
                <a:spcBef>
                  <a:spcPts val="0"/>
                </a:spcBef>
                <a:spcAft>
                  <a:spcPts val="0"/>
                </a:spcAft>
                <a:buClr>
                  <a:srgbClr val="002060"/>
                </a:buClr>
                <a:buSzPts val="1050"/>
                <a:buFont typeface="Gill Sans"/>
                <a:buAutoNum type="arabicPeriod"/>
              </a:pPr>
              <a:r>
                <a:rPr lang="en-US" sz="1050" dirty="0">
                  <a:solidFill>
                    <a:srgbClr val="002060"/>
                  </a:solidFill>
                  <a:latin typeface="Times New Roman"/>
                  <a:ea typeface="Times New Roman"/>
                  <a:cs typeface="Times New Roman"/>
                  <a:sym typeface="Times New Roman"/>
                </a:rPr>
                <a:t>MBA from National University of Management.</a:t>
              </a:r>
              <a:endParaRPr dirty="0"/>
            </a:p>
            <a:p>
              <a:pPr marL="228600" marR="0" lvl="0" indent="-228600" algn="just" rtl="0">
                <a:spcBef>
                  <a:spcPts val="0"/>
                </a:spcBef>
                <a:spcAft>
                  <a:spcPts val="0"/>
                </a:spcAft>
                <a:buClr>
                  <a:srgbClr val="002060"/>
                </a:buClr>
                <a:buSzPts val="1050"/>
                <a:buFont typeface="Gill Sans"/>
                <a:buAutoNum type="arabicPeriod"/>
              </a:pPr>
              <a:r>
                <a:rPr lang="en-US" sz="1050" dirty="0">
                  <a:solidFill>
                    <a:srgbClr val="002060"/>
                  </a:solidFill>
                  <a:latin typeface="Times New Roman"/>
                  <a:ea typeface="Times New Roman"/>
                  <a:cs typeface="Times New Roman"/>
                  <a:sym typeface="Times New Roman"/>
                </a:rPr>
                <a:t>BBA from National University of Management.</a:t>
              </a:r>
              <a:endParaRPr dirty="0"/>
            </a:p>
            <a:p>
              <a:pPr marL="0" marR="0" lvl="0" indent="0" algn="l" rtl="0">
                <a:spcBef>
                  <a:spcPts val="0"/>
                </a:spcBef>
                <a:spcAft>
                  <a:spcPts val="0"/>
                </a:spcAft>
                <a:buNone/>
              </a:pPr>
              <a:endParaRPr sz="1050" b="1" dirty="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b="1" dirty="0">
                  <a:solidFill>
                    <a:srgbClr val="002060"/>
                  </a:solidFill>
                  <a:latin typeface="Times New Roman"/>
                  <a:ea typeface="Times New Roman"/>
                  <a:cs typeface="Times New Roman"/>
                  <a:sym typeface="Times New Roman"/>
                </a:rPr>
                <a:t>Specializations:</a:t>
              </a:r>
              <a:endParaRPr sz="1050" dirty="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50" dirty="0">
                  <a:solidFill>
                    <a:srgbClr val="002060"/>
                  </a:solidFill>
                  <a:latin typeface="Times New Roman"/>
                  <a:ea typeface="Times New Roman"/>
                  <a:cs typeface="Times New Roman"/>
                  <a:sym typeface="Times New Roman"/>
                </a:rPr>
                <a:t>Administration, Accounts and Billing Service, etc.</a:t>
              </a:r>
              <a:endParaRPr dirty="0"/>
            </a:p>
          </p:txBody>
        </p:sp>
        <p:pic>
          <p:nvPicPr>
            <p:cNvPr id="619" name="Google Shape;619;p30"/>
            <p:cNvPicPr preferRelativeResize="0"/>
            <p:nvPr/>
          </p:nvPicPr>
          <p:blipFill rotWithShape="1">
            <a:blip r:embed="rId8">
              <a:alphaModFix/>
            </a:blip>
            <a:srcRect/>
            <a:stretch/>
          </p:blipFill>
          <p:spPr>
            <a:xfrm>
              <a:off x="6842876" y="1385044"/>
              <a:ext cx="1787686" cy="1618536"/>
            </a:xfrm>
            <a:prstGeom prst="ellipse">
              <a:avLst/>
            </a:prstGeom>
            <a:noFill/>
            <a:ln w="9525" cap="flat" cmpd="sng">
              <a:solidFill>
                <a:schemeClr val="dk1"/>
              </a:solidFill>
              <a:prstDash val="solid"/>
              <a:round/>
              <a:headEnd type="none" w="sm" len="sm"/>
              <a:tailEnd type="none" w="sm" len="sm"/>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rgbClr val="EBE9E6"/>
            </a:gs>
            <a:gs pos="100000">
              <a:srgbClr val="C9C5C0"/>
            </a:gs>
          </a:gsLst>
          <a:path path="circle">
            <a:fillToRect l="50000" t="50000" r="50000" b="50000"/>
          </a:path>
          <a:tileRect/>
        </a:gradFill>
        <a:effectLst/>
      </p:bgPr>
    </p:bg>
    <p:spTree>
      <p:nvGrpSpPr>
        <p:cNvPr id="1" name="Shape 624"/>
        <p:cNvGrpSpPr/>
        <p:nvPr/>
      </p:nvGrpSpPr>
      <p:grpSpPr>
        <a:xfrm>
          <a:off x="0" y="0"/>
          <a:ext cx="0" cy="0"/>
          <a:chOff x="0" y="0"/>
          <a:chExt cx="0" cy="0"/>
        </a:xfrm>
      </p:grpSpPr>
      <p:sp>
        <p:nvSpPr>
          <p:cNvPr id="625" name="Google Shape;625;p3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1"/>
              </a:solidFill>
              <a:latin typeface="Gill Sans"/>
              <a:ea typeface="Gill Sans"/>
              <a:cs typeface="Gill Sans"/>
              <a:sym typeface="Gill Sans"/>
            </a:endParaRPr>
          </a:p>
        </p:txBody>
      </p:sp>
      <p:sp>
        <p:nvSpPr>
          <p:cNvPr id="627" name="Google Shape;627;p31"/>
          <p:cNvSpPr/>
          <p:nvPr/>
        </p:nvSpPr>
        <p:spPr>
          <a:xfrm>
            <a:off x="3698066" y="1386767"/>
            <a:ext cx="1737726" cy="12872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629" name="Google Shape;629;p31"/>
          <p:cNvSpPr/>
          <p:nvPr/>
        </p:nvSpPr>
        <p:spPr>
          <a:xfrm>
            <a:off x="3466434" y="704372"/>
            <a:ext cx="2309726" cy="696463"/>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630" name="Google Shape;630;p31"/>
          <p:cNvSpPr/>
          <p:nvPr/>
        </p:nvSpPr>
        <p:spPr>
          <a:xfrm>
            <a:off x="1862332" y="513440"/>
            <a:ext cx="1712227" cy="1439102"/>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631" name="Google Shape;631;p31"/>
          <p:cNvSpPr/>
          <p:nvPr/>
        </p:nvSpPr>
        <p:spPr>
          <a:xfrm>
            <a:off x="2924553" y="3411828"/>
            <a:ext cx="2029500" cy="118937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632" name="Google Shape;632;p31"/>
          <p:cNvSpPr/>
          <p:nvPr/>
        </p:nvSpPr>
        <p:spPr>
          <a:xfrm>
            <a:off x="1978205" y="4814884"/>
            <a:ext cx="1609620" cy="109728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pic>
        <p:nvPicPr>
          <p:cNvPr id="633" name="Google Shape;633;p31"/>
          <p:cNvPicPr preferRelativeResize="0"/>
          <p:nvPr/>
        </p:nvPicPr>
        <p:blipFill rotWithShape="1">
          <a:blip r:embed="rId8">
            <a:alphaModFix/>
          </a:blip>
          <a:srcRect/>
          <a:stretch/>
        </p:blipFill>
        <p:spPr>
          <a:xfrm>
            <a:off x="64401" y="4111882"/>
            <a:ext cx="2961961" cy="954189"/>
          </a:xfrm>
          <a:prstGeom prst="rect">
            <a:avLst/>
          </a:prstGeom>
          <a:noFill/>
          <a:ln>
            <a:noFill/>
          </a:ln>
        </p:spPr>
      </p:pic>
      <p:pic>
        <p:nvPicPr>
          <p:cNvPr id="634" name="Google Shape;634;p31"/>
          <p:cNvPicPr preferRelativeResize="0"/>
          <p:nvPr/>
        </p:nvPicPr>
        <p:blipFill rotWithShape="1">
          <a:blip r:embed="rId9">
            <a:alphaModFix/>
          </a:blip>
          <a:srcRect/>
          <a:stretch/>
        </p:blipFill>
        <p:spPr>
          <a:xfrm>
            <a:off x="405680" y="2461014"/>
            <a:ext cx="2584982" cy="954189"/>
          </a:xfrm>
          <a:prstGeom prst="rect">
            <a:avLst/>
          </a:prstGeom>
          <a:noFill/>
          <a:ln>
            <a:noFill/>
          </a:ln>
        </p:spPr>
      </p:pic>
      <p:pic>
        <p:nvPicPr>
          <p:cNvPr id="635" name="Google Shape;635;p31"/>
          <p:cNvPicPr preferRelativeResize="0"/>
          <p:nvPr/>
        </p:nvPicPr>
        <p:blipFill rotWithShape="1">
          <a:blip r:embed="rId10">
            <a:alphaModFix/>
          </a:blip>
          <a:srcRect t="24534" b="21844"/>
          <a:stretch/>
        </p:blipFill>
        <p:spPr>
          <a:xfrm>
            <a:off x="38167" y="5009056"/>
            <a:ext cx="1905000" cy="941170"/>
          </a:xfrm>
          <a:prstGeom prst="rect">
            <a:avLst/>
          </a:prstGeom>
          <a:noFill/>
          <a:ln>
            <a:noFill/>
          </a:ln>
        </p:spPr>
      </p:pic>
      <p:pic>
        <p:nvPicPr>
          <p:cNvPr id="636" name="Google Shape;636;p31"/>
          <p:cNvPicPr preferRelativeResize="0"/>
          <p:nvPr/>
        </p:nvPicPr>
        <p:blipFill rotWithShape="1">
          <a:blip r:embed="rId11">
            <a:alphaModFix/>
          </a:blip>
          <a:srcRect/>
          <a:stretch/>
        </p:blipFill>
        <p:spPr>
          <a:xfrm>
            <a:off x="5728844" y="1438783"/>
            <a:ext cx="1272345" cy="847635"/>
          </a:xfrm>
          <a:prstGeom prst="rect">
            <a:avLst/>
          </a:prstGeom>
          <a:noFill/>
          <a:ln>
            <a:noFill/>
          </a:ln>
        </p:spPr>
      </p:pic>
      <p:pic>
        <p:nvPicPr>
          <p:cNvPr id="637" name="Google Shape;637;p31" descr="Know more About Numaligarh Refinery Limited(NFL), Latest News, Press  Release, MOU, CSR"/>
          <p:cNvPicPr preferRelativeResize="0"/>
          <p:nvPr/>
        </p:nvPicPr>
        <p:blipFill rotWithShape="1">
          <a:blip r:embed="rId12">
            <a:alphaModFix/>
          </a:blip>
          <a:srcRect r="1371" b="8429"/>
          <a:stretch/>
        </p:blipFill>
        <p:spPr>
          <a:xfrm>
            <a:off x="6818611" y="2430663"/>
            <a:ext cx="2749460" cy="604085"/>
          </a:xfrm>
          <a:prstGeom prst="rect">
            <a:avLst/>
          </a:prstGeom>
          <a:noFill/>
          <a:ln>
            <a:noFill/>
          </a:ln>
        </p:spPr>
      </p:pic>
      <p:pic>
        <p:nvPicPr>
          <p:cNvPr id="638" name="Google Shape;638;p31"/>
          <p:cNvPicPr preferRelativeResize="0"/>
          <p:nvPr/>
        </p:nvPicPr>
        <p:blipFill rotWithShape="1">
          <a:blip r:embed="rId13">
            <a:alphaModFix/>
          </a:blip>
          <a:srcRect l="11785" t="28203" r="7039" b="26735"/>
          <a:stretch/>
        </p:blipFill>
        <p:spPr>
          <a:xfrm>
            <a:off x="320876" y="1622999"/>
            <a:ext cx="1563756" cy="768626"/>
          </a:xfrm>
          <a:prstGeom prst="rect">
            <a:avLst/>
          </a:prstGeom>
          <a:noFill/>
          <a:ln>
            <a:noFill/>
          </a:ln>
        </p:spPr>
      </p:pic>
      <p:pic>
        <p:nvPicPr>
          <p:cNvPr id="639" name="Google Shape;639;p31"/>
          <p:cNvPicPr preferRelativeResize="0"/>
          <p:nvPr/>
        </p:nvPicPr>
        <p:blipFill rotWithShape="1">
          <a:blip r:embed="rId14">
            <a:alphaModFix/>
          </a:blip>
          <a:srcRect/>
          <a:stretch/>
        </p:blipFill>
        <p:spPr>
          <a:xfrm>
            <a:off x="5401519" y="5288401"/>
            <a:ext cx="1719970" cy="1137701"/>
          </a:xfrm>
          <a:prstGeom prst="rect">
            <a:avLst/>
          </a:prstGeom>
          <a:noFill/>
          <a:ln>
            <a:noFill/>
          </a:ln>
        </p:spPr>
      </p:pic>
      <p:pic>
        <p:nvPicPr>
          <p:cNvPr id="640" name="Google Shape;640;p31"/>
          <p:cNvPicPr preferRelativeResize="0"/>
          <p:nvPr/>
        </p:nvPicPr>
        <p:blipFill rotWithShape="1">
          <a:blip r:embed="rId15">
            <a:alphaModFix/>
          </a:blip>
          <a:srcRect/>
          <a:stretch/>
        </p:blipFill>
        <p:spPr>
          <a:xfrm>
            <a:off x="6810422" y="3457205"/>
            <a:ext cx="1550727" cy="576461"/>
          </a:xfrm>
          <a:prstGeom prst="rect">
            <a:avLst/>
          </a:prstGeom>
          <a:noFill/>
          <a:ln>
            <a:noFill/>
          </a:ln>
        </p:spPr>
      </p:pic>
      <p:pic>
        <p:nvPicPr>
          <p:cNvPr id="641" name="Google Shape;641;p31"/>
          <p:cNvPicPr preferRelativeResize="0"/>
          <p:nvPr/>
        </p:nvPicPr>
        <p:blipFill rotWithShape="1">
          <a:blip r:embed="rId16">
            <a:alphaModFix/>
          </a:blip>
          <a:srcRect/>
          <a:stretch/>
        </p:blipFill>
        <p:spPr>
          <a:xfrm>
            <a:off x="6461016" y="474348"/>
            <a:ext cx="2594366" cy="951820"/>
          </a:xfrm>
          <a:prstGeom prst="rect">
            <a:avLst/>
          </a:prstGeom>
          <a:noFill/>
          <a:ln>
            <a:noFill/>
          </a:ln>
        </p:spPr>
      </p:pic>
      <p:pic>
        <p:nvPicPr>
          <p:cNvPr id="642" name="Google Shape;642;p31"/>
          <p:cNvPicPr preferRelativeResize="0"/>
          <p:nvPr/>
        </p:nvPicPr>
        <p:blipFill rotWithShape="1">
          <a:blip r:embed="rId17">
            <a:alphaModFix/>
          </a:blip>
          <a:srcRect l="7605" t="7240" r="5893" b="9955"/>
          <a:stretch/>
        </p:blipFill>
        <p:spPr>
          <a:xfrm>
            <a:off x="8601050" y="3264018"/>
            <a:ext cx="1395500" cy="999581"/>
          </a:xfrm>
          <a:prstGeom prst="rect">
            <a:avLst/>
          </a:prstGeom>
          <a:noFill/>
          <a:ln>
            <a:noFill/>
          </a:ln>
        </p:spPr>
      </p:pic>
      <p:pic>
        <p:nvPicPr>
          <p:cNvPr id="643" name="Google Shape;643;p31" descr="JTEG"/>
          <p:cNvPicPr preferRelativeResize="0"/>
          <p:nvPr/>
        </p:nvPicPr>
        <p:blipFill rotWithShape="1">
          <a:blip r:embed="rId18">
            <a:alphaModFix/>
          </a:blip>
          <a:srcRect/>
          <a:stretch/>
        </p:blipFill>
        <p:spPr>
          <a:xfrm>
            <a:off x="8899240" y="499569"/>
            <a:ext cx="1490582" cy="1070073"/>
          </a:xfrm>
          <a:prstGeom prst="rect">
            <a:avLst/>
          </a:prstGeom>
          <a:noFill/>
          <a:ln>
            <a:noFill/>
          </a:ln>
        </p:spPr>
      </p:pic>
      <p:pic>
        <p:nvPicPr>
          <p:cNvPr id="644" name="Google Shape;644;p31" descr="01"/>
          <p:cNvPicPr preferRelativeResize="0"/>
          <p:nvPr/>
        </p:nvPicPr>
        <p:blipFill rotWithShape="1">
          <a:blip r:embed="rId19">
            <a:alphaModFix/>
          </a:blip>
          <a:srcRect/>
          <a:stretch/>
        </p:blipFill>
        <p:spPr>
          <a:xfrm>
            <a:off x="7354313" y="4407074"/>
            <a:ext cx="2032291" cy="833981"/>
          </a:xfrm>
          <a:prstGeom prst="rect">
            <a:avLst/>
          </a:prstGeom>
          <a:noFill/>
          <a:ln>
            <a:noFill/>
          </a:ln>
        </p:spPr>
      </p:pic>
      <p:pic>
        <p:nvPicPr>
          <p:cNvPr id="645" name="Google Shape;645;p31" descr="Cowater International Inc. Jobs, Ramallah, Palestine - Jobs.ps"/>
          <p:cNvPicPr preferRelativeResize="0"/>
          <p:nvPr/>
        </p:nvPicPr>
        <p:blipFill rotWithShape="1">
          <a:blip r:embed="rId20">
            <a:alphaModFix/>
          </a:blip>
          <a:srcRect/>
          <a:stretch/>
        </p:blipFill>
        <p:spPr>
          <a:xfrm>
            <a:off x="9539666" y="1633834"/>
            <a:ext cx="1737726" cy="779634"/>
          </a:xfrm>
          <a:prstGeom prst="rect">
            <a:avLst/>
          </a:prstGeom>
          <a:noFill/>
          <a:ln>
            <a:noFill/>
          </a:ln>
        </p:spPr>
      </p:pic>
      <p:pic>
        <p:nvPicPr>
          <p:cNvPr id="646" name="Google Shape;646;p31"/>
          <p:cNvPicPr preferRelativeResize="0"/>
          <p:nvPr/>
        </p:nvPicPr>
        <p:blipFill rotWithShape="1">
          <a:blip r:embed="rId21">
            <a:alphaModFix/>
          </a:blip>
          <a:srcRect/>
          <a:stretch/>
        </p:blipFill>
        <p:spPr>
          <a:xfrm>
            <a:off x="9779620" y="2461014"/>
            <a:ext cx="2197255" cy="643969"/>
          </a:xfrm>
          <a:prstGeom prst="rect">
            <a:avLst/>
          </a:prstGeom>
          <a:noFill/>
          <a:ln>
            <a:noFill/>
          </a:ln>
        </p:spPr>
      </p:pic>
      <p:pic>
        <p:nvPicPr>
          <p:cNvPr id="647" name="Google Shape;647;p31" descr="Kecc"/>
          <p:cNvPicPr preferRelativeResize="0"/>
          <p:nvPr/>
        </p:nvPicPr>
        <p:blipFill rotWithShape="1">
          <a:blip r:embed="rId22">
            <a:alphaModFix/>
          </a:blip>
          <a:srcRect b="26381"/>
          <a:stretch/>
        </p:blipFill>
        <p:spPr>
          <a:xfrm>
            <a:off x="3452078" y="5181573"/>
            <a:ext cx="1926392" cy="1484311"/>
          </a:xfrm>
          <a:prstGeom prst="rect">
            <a:avLst/>
          </a:prstGeom>
          <a:noFill/>
          <a:ln>
            <a:noFill/>
          </a:ln>
        </p:spPr>
      </p:pic>
      <p:pic>
        <p:nvPicPr>
          <p:cNvPr id="648" name="Google Shape;648;p31" descr="Shakti Engineering Ltd"/>
          <p:cNvPicPr preferRelativeResize="0"/>
          <p:nvPr/>
        </p:nvPicPr>
        <p:blipFill rotWithShape="1">
          <a:blip r:embed="rId23">
            <a:alphaModFix/>
          </a:blip>
          <a:srcRect/>
          <a:stretch/>
        </p:blipFill>
        <p:spPr>
          <a:xfrm>
            <a:off x="8899239" y="5702059"/>
            <a:ext cx="2986773" cy="762851"/>
          </a:xfrm>
          <a:prstGeom prst="rect">
            <a:avLst/>
          </a:prstGeom>
          <a:noFill/>
          <a:ln>
            <a:noFill/>
          </a:ln>
        </p:spPr>
      </p:pic>
      <p:pic>
        <p:nvPicPr>
          <p:cNvPr id="649" name="Google Shape;649;p31"/>
          <p:cNvPicPr preferRelativeResize="0"/>
          <p:nvPr/>
        </p:nvPicPr>
        <p:blipFill rotWithShape="1">
          <a:blip r:embed="rId24">
            <a:alphaModFix/>
          </a:blip>
          <a:srcRect/>
          <a:stretch/>
        </p:blipFill>
        <p:spPr>
          <a:xfrm>
            <a:off x="7078350" y="5347245"/>
            <a:ext cx="1864029" cy="991433"/>
          </a:xfrm>
          <a:prstGeom prst="rect">
            <a:avLst/>
          </a:prstGeom>
          <a:noFill/>
          <a:ln>
            <a:noFill/>
          </a:ln>
        </p:spPr>
      </p:pic>
      <p:pic>
        <p:nvPicPr>
          <p:cNvPr id="650" name="Google Shape;650;p31"/>
          <p:cNvPicPr preferRelativeResize="0"/>
          <p:nvPr/>
        </p:nvPicPr>
        <p:blipFill rotWithShape="1">
          <a:blip r:embed="rId25">
            <a:alphaModFix/>
          </a:blip>
          <a:srcRect/>
          <a:stretch/>
        </p:blipFill>
        <p:spPr>
          <a:xfrm>
            <a:off x="10236451" y="3211779"/>
            <a:ext cx="1664854" cy="1160761"/>
          </a:xfrm>
          <a:prstGeom prst="rect">
            <a:avLst/>
          </a:prstGeom>
          <a:noFill/>
          <a:ln>
            <a:noFill/>
          </a:ln>
        </p:spPr>
      </p:pic>
      <p:pic>
        <p:nvPicPr>
          <p:cNvPr id="651" name="Google Shape;651;p31" descr="United Hospital Limited | Dhaka"/>
          <p:cNvPicPr preferRelativeResize="0"/>
          <p:nvPr/>
        </p:nvPicPr>
        <p:blipFill rotWithShape="1">
          <a:blip r:embed="rId26">
            <a:alphaModFix/>
          </a:blip>
          <a:srcRect/>
          <a:stretch/>
        </p:blipFill>
        <p:spPr>
          <a:xfrm>
            <a:off x="10415345" y="294573"/>
            <a:ext cx="1474895" cy="1232465"/>
          </a:xfrm>
          <a:prstGeom prst="rect">
            <a:avLst/>
          </a:prstGeom>
          <a:noFill/>
          <a:ln>
            <a:noFill/>
          </a:ln>
        </p:spPr>
      </p:pic>
      <p:sp>
        <p:nvSpPr>
          <p:cNvPr id="652" name="Google Shape;652;p31" descr="Rail India Technical and Economic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pic>
        <p:nvPicPr>
          <p:cNvPr id="653" name="Google Shape;653;p31"/>
          <p:cNvPicPr preferRelativeResize="0"/>
          <p:nvPr/>
        </p:nvPicPr>
        <p:blipFill rotWithShape="1">
          <a:blip r:embed="rId27">
            <a:alphaModFix/>
          </a:blip>
          <a:srcRect/>
          <a:stretch/>
        </p:blipFill>
        <p:spPr>
          <a:xfrm>
            <a:off x="9386604" y="4750734"/>
            <a:ext cx="2250998" cy="943337"/>
          </a:xfrm>
          <a:prstGeom prst="rect">
            <a:avLst/>
          </a:prstGeom>
          <a:noFill/>
          <a:ln>
            <a:noFill/>
          </a:ln>
        </p:spPr>
      </p:pic>
      <p:pic>
        <p:nvPicPr>
          <p:cNvPr id="654" name="Google Shape;654;p31"/>
          <p:cNvPicPr preferRelativeResize="0"/>
          <p:nvPr/>
        </p:nvPicPr>
        <p:blipFill rotWithShape="1">
          <a:blip r:embed="rId28">
            <a:alphaModFix/>
          </a:blip>
          <a:srcRect/>
          <a:stretch/>
        </p:blipFill>
        <p:spPr>
          <a:xfrm>
            <a:off x="4666076" y="2462314"/>
            <a:ext cx="1794940" cy="749033"/>
          </a:xfrm>
          <a:prstGeom prst="rect">
            <a:avLst/>
          </a:prstGeom>
          <a:noFill/>
          <a:ln>
            <a:noFill/>
          </a:ln>
        </p:spPr>
      </p:pic>
      <p:pic>
        <p:nvPicPr>
          <p:cNvPr id="655" name="Google Shape;655;p31"/>
          <p:cNvPicPr preferRelativeResize="0"/>
          <p:nvPr/>
        </p:nvPicPr>
        <p:blipFill rotWithShape="1">
          <a:blip r:embed="rId29">
            <a:alphaModFix/>
          </a:blip>
          <a:srcRect t="19806" b="19122"/>
          <a:stretch/>
        </p:blipFill>
        <p:spPr>
          <a:xfrm>
            <a:off x="702904" y="3414179"/>
            <a:ext cx="2026062" cy="839770"/>
          </a:xfrm>
          <a:prstGeom prst="rect">
            <a:avLst/>
          </a:prstGeom>
          <a:noFill/>
          <a:ln>
            <a:noFill/>
          </a:ln>
        </p:spPr>
      </p:pic>
      <p:pic>
        <p:nvPicPr>
          <p:cNvPr id="656" name="Google Shape;656;p31"/>
          <p:cNvPicPr preferRelativeResize="0"/>
          <p:nvPr/>
        </p:nvPicPr>
        <p:blipFill rotWithShape="1">
          <a:blip r:embed="rId30">
            <a:alphaModFix/>
          </a:blip>
          <a:srcRect/>
          <a:stretch/>
        </p:blipFill>
        <p:spPr>
          <a:xfrm>
            <a:off x="320876" y="626084"/>
            <a:ext cx="1609533" cy="1008437"/>
          </a:xfrm>
          <a:prstGeom prst="rect">
            <a:avLst/>
          </a:prstGeom>
          <a:noFill/>
          <a:ln>
            <a:noFill/>
          </a:ln>
        </p:spPr>
      </p:pic>
      <p:pic>
        <p:nvPicPr>
          <p:cNvPr id="657" name="Google Shape;657;p31"/>
          <p:cNvPicPr preferRelativeResize="0"/>
          <p:nvPr/>
        </p:nvPicPr>
        <p:blipFill rotWithShape="1">
          <a:blip r:embed="rId31">
            <a:alphaModFix/>
          </a:blip>
          <a:srcRect/>
          <a:stretch/>
        </p:blipFill>
        <p:spPr>
          <a:xfrm>
            <a:off x="7514220" y="1293614"/>
            <a:ext cx="1429079" cy="925464"/>
          </a:xfrm>
          <a:prstGeom prst="rect">
            <a:avLst/>
          </a:prstGeom>
          <a:noFill/>
          <a:ln>
            <a:noFill/>
          </a:ln>
        </p:spPr>
      </p:pic>
      <p:sp>
        <p:nvSpPr>
          <p:cNvPr id="658" name="Google Shape;658;p31"/>
          <p:cNvSpPr/>
          <p:nvPr/>
        </p:nvSpPr>
        <p:spPr>
          <a:xfrm>
            <a:off x="4966743" y="3515483"/>
            <a:ext cx="1786393" cy="915325"/>
          </a:xfrm>
          <a:prstGeom prst="rect">
            <a:avLst/>
          </a:prstGeom>
          <a:blipFill rotWithShape="1">
            <a:blip r:embed="rId3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659" name="Google Shape;659;p31"/>
          <p:cNvSpPr/>
          <p:nvPr/>
        </p:nvSpPr>
        <p:spPr>
          <a:xfrm>
            <a:off x="3783411" y="4823721"/>
            <a:ext cx="1718218" cy="1149338"/>
          </a:xfrm>
          <a:prstGeom prst="rect">
            <a:avLst/>
          </a:prstGeom>
          <a:blipFill rotWithShape="1">
            <a:blip r:embed="rId3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pic>
        <p:nvPicPr>
          <p:cNvPr id="660" name="Google Shape;660;p31" descr="ACME Consumer Products Ltd. | We always maintain the quality"/>
          <p:cNvPicPr preferRelativeResize="0"/>
          <p:nvPr/>
        </p:nvPicPr>
        <p:blipFill rotWithShape="1">
          <a:blip r:embed="rId34">
            <a:alphaModFix/>
          </a:blip>
          <a:srcRect/>
          <a:stretch/>
        </p:blipFill>
        <p:spPr>
          <a:xfrm>
            <a:off x="4897406" y="4476943"/>
            <a:ext cx="2397188" cy="649479"/>
          </a:xfrm>
          <a:prstGeom prst="rect">
            <a:avLst/>
          </a:prstGeom>
          <a:noFill/>
          <a:ln>
            <a:noFill/>
          </a:ln>
        </p:spPr>
      </p:pic>
      <p:pic>
        <p:nvPicPr>
          <p:cNvPr id="661" name="Google Shape;661;p31" descr="Oxfam in Bangladesh | Citizen's Platform for SDGs, Bangladesh"/>
          <p:cNvPicPr preferRelativeResize="0"/>
          <p:nvPr/>
        </p:nvPicPr>
        <p:blipFill rotWithShape="1">
          <a:blip r:embed="rId35">
            <a:alphaModFix/>
          </a:blip>
          <a:srcRect/>
          <a:stretch/>
        </p:blipFill>
        <p:spPr>
          <a:xfrm>
            <a:off x="2121903" y="5543740"/>
            <a:ext cx="1322225" cy="1197814"/>
          </a:xfrm>
          <a:prstGeom prst="rect">
            <a:avLst/>
          </a:prstGeom>
          <a:noFill/>
          <a:ln>
            <a:noFill/>
          </a:ln>
        </p:spPr>
      </p:pic>
      <p:pic>
        <p:nvPicPr>
          <p:cNvPr id="662" name="Google Shape;662;p31" descr="Cato Overseas Limited | LinkedIn"/>
          <p:cNvPicPr preferRelativeResize="0"/>
          <p:nvPr/>
        </p:nvPicPr>
        <p:blipFill rotWithShape="1">
          <a:blip r:embed="rId36">
            <a:alphaModFix/>
          </a:blip>
          <a:srcRect/>
          <a:stretch/>
        </p:blipFill>
        <p:spPr>
          <a:xfrm>
            <a:off x="338826" y="5831995"/>
            <a:ext cx="1591583" cy="965200"/>
          </a:xfrm>
          <a:prstGeom prst="rect">
            <a:avLst/>
          </a:prstGeom>
          <a:noFill/>
          <a:ln>
            <a:noFill/>
          </a:ln>
        </p:spPr>
      </p:pic>
      <p:pic>
        <p:nvPicPr>
          <p:cNvPr id="663" name="Google Shape;663;p31" descr="Integrations - F5 | Sectigo® Official"/>
          <p:cNvPicPr preferRelativeResize="0"/>
          <p:nvPr/>
        </p:nvPicPr>
        <p:blipFill rotWithShape="1">
          <a:blip r:embed="rId37">
            <a:alphaModFix/>
          </a:blip>
          <a:srcRect/>
          <a:stretch/>
        </p:blipFill>
        <p:spPr>
          <a:xfrm>
            <a:off x="3061095" y="2215794"/>
            <a:ext cx="1810294" cy="957144"/>
          </a:xfrm>
          <a:prstGeom prst="rect">
            <a:avLst/>
          </a:prstGeom>
          <a:noFill/>
          <a:ln>
            <a:noFill/>
          </a:ln>
        </p:spPr>
      </p:pic>
      <p:pic>
        <p:nvPicPr>
          <p:cNvPr id="664" name="Google Shape;664;p31"/>
          <p:cNvPicPr preferRelativeResize="0"/>
          <p:nvPr/>
        </p:nvPicPr>
        <p:blipFill rotWithShape="1">
          <a:blip r:embed="rId38">
            <a:alphaModFix amt="5000"/>
          </a:blip>
          <a:srcRect/>
          <a:stretch/>
        </p:blipFill>
        <p:spPr>
          <a:xfrm>
            <a:off x="7091040" y="2591339"/>
            <a:ext cx="4695825" cy="3955452"/>
          </a:xfrm>
          <a:prstGeom prst="rect">
            <a:avLst/>
          </a:prstGeom>
          <a:noFill/>
          <a:ln>
            <a:noFill/>
          </a:ln>
        </p:spPr>
      </p:pic>
      <p:sp>
        <p:nvSpPr>
          <p:cNvPr id="628" name="Google Shape;628;p31"/>
          <p:cNvSpPr/>
          <p:nvPr/>
        </p:nvSpPr>
        <p:spPr>
          <a:xfrm>
            <a:off x="2089710" y="1764335"/>
            <a:ext cx="1280160" cy="731520"/>
          </a:xfrm>
          <a:prstGeom prst="rect">
            <a:avLst/>
          </a:prstGeom>
          <a:blipFill rotWithShape="1">
            <a:blip r:embed="rId3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 name="Oval 1"/>
          <p:cNvSpPr/>
          <p:nvPr/>
        </p:nvSpPr>
        <p:spPr>
          <a:xfrm>
            <a:off x="4484149" y="132981"/>
            <a:ext cx="2870164" cy="584216"/>
          </a:xfrm>
          <a:prstGeom prst="ellipse">
            <a:avLst/>
          </a:prstGeom>
          <a:solidFill>
            <a:srgbClr val="691237"/>
          </a:solidFill>
          <a:ln>
            <a:solidFill>
              <a:srgbClr val="6912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latin typeface="VunderScript" panose="00000700000000000000" pitchFamily="2" charset="0"/>
                <a:ea typeface="Times New Roman"/>
                <a:cs typeface="Times New Roman"/>
                <a:sym typeface="Times New Roman"/>
              </a:rPr>
              <a:t>Major </a:t>
            </a:r>
            <a:r>
              <a:rPr lang="en-US" sz="2000" dirty="0" smtClean="0">
                <a:latin typeface="VunderScript" panose="00000700000000000000" pitchFamily="2" charset="0"/>
                <a:ea typeface="Times New Roman"/>
                <a:cs typeface="Times New Roman"/>
                <a:sym typeface="Times New Roman"/>
              </a:rPr>
              <a:t>Clients</a:t>
            </a:r>
            <a:endParaRPr lang="en-US" sz="8000" dirty="0">
              <a:latin typeface="VunderScript" panose="00000700000000000000" pitchFamily="2"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rgbClr val="EBE9E6"/>
            </a:gs>
            <a:gs pos="100000">
              <a:srgbClr val="C9C5C0"/>
            </a:gs>
          </a:gsLst>
          <a:path path="circle">
            <a:fillToRect l="50000" t="50000" r="50000" b="50000"/>
          </a:path>
          <a:tileRect/>
        </a:gradFill>
        <a:effectLst/>
      </p:bgPr>
    </p:bg>
    <p:spTree>
      <p:nvGrpSpPr>
        <p:cNvPr id="1" name="Shape 126"/>
        <p:cNvGrpSpPr/>
        <p:nvPr/>
      </p:nvGrpSpPr>
      <p:grpSpPr>
        <a:xfrm>
          <a:off x="0" y="0"/>
          <a:ext cx="0" cy="0"/>
          <a:chOff x="0" y="0"/>
          <a:chExt cx="0" cy="0"/>
        </a:xfrm>
      </p:grpSpPr>
      <p:sp>
        <p:nvSpPr>
          <p:cNvPr id="127" name="Google Shape;127;p14"/>
          <p:cNvSpPr txBox="1"/>
          <p:nvPr/>
        </p:nvSpPr>
        <p:spPr>
          <a:xfrm>
            <a:off x="749572" y="590216"/>
            <a:ext cx="3431903" cy="1248109"/>
          </a:xfrm>
          <a:prstGeom prst="rect">
            <a:avLst/>
          </a:prstGeom>
          <a:noFill/>
          <a:ln>
            <a:noFill/>
          </a:ln>
        </p:spPr>
        <p:txBody>
          <a:bodyPr spcFirstLastPara="1" wrap="square" lIns="91425" tIns="45700" rIns="91425" bIns="45700" anchor="t" anchorCtr="0">
            <a:normAutofit fontScale="92500" lnSpcReduction="10000"/>
          </a:bodyPr>
          <a:lstStyle/>
          <a:p>
            <a:pPr marL="857271" marR="0" lvl="0" indent="-510484" algn="just" rtl="0">
              <a:lnSpc>
                <a:spcPct val="120000"/>
              </a:lnSpc>
              <a:spcBef>
                <a:spcPts val="0"/>
              </a:spcBef>
              <a:spcAft>
                <a:spcPts val="0"/>
              </a:spcAft>
              <a:buClr>
                <a:srgbClr val="AFA597"/>
              </a:buClr>
              <a:buSzPct val="82000"/>
              <a:buFont typeface="Noto Sans Symbols"/>
              <a:buNone/>
            </a:pPr>
            <a:endParaRPr sz="7200" cap="none">
              <a:solidFill>
                <a:srgbClr val="7C1646"/>
              </a:solidFill>
              <a:latin typeface="Calibri"/>
              <a:ea typeface="Calibri"/>
              <a:cs typeface="Calibri"/>
              <a:sym typeface="Calibri"/>
            </a:endParaRPr>
          </a:p>
          <a:p>
            <a:pPr marL="857271" marR="0" lvl="0" indent="-510484" algn="just" rtl="0">
              <a:lnSpc>
                <a:spcPct val="120000"/>
              </a:lnSpc>
              <a:spcBef>
                <a:spcPts val="0"/>
              </a:spcBef>
              <a:spcAft>
                <a:spcPts val="0"/>
              </a:spcAft>
              <a:buClr>
                <a:srgbClr val="AFA597"/>
              </a:buClr>
              <a:buSzPct val="82000"/>
              <a:buFont typeface="Noto Sans Symbols"/>
              <a:buNone/>
            </a:pPr>
            <a:endParaRPr sz="7200" cap="none">
              <a:solidFill>
                <a:srgbClr val="7C1646"/>
              </a:solidFill>
              <a:latin typeface="Times New Roman"/>
              <a:ea typeface="Times New Roman"/>
              <a:cs typeface="Times New Roman"/>
              <a:sym typeface="Times New Roman"/>
            </a:endParaRPr>
          </a:p>
          <a:p>
            <a:pPr marL="857271" marR="0" lvl="0" indent="-510484" algn="just" rtl="0">
              <a:lnSpc>
                <a:spcPct val="120000"/>
              </a:lnSpc>
              <a:spcBef>
                <a:spcPts val="0"/>
              </a:spcBef>
              <a:spcAft>
                <a:spcPts val="0"/>
              </a:spcAft>
              <a:buClr>
                <a:srgbClr val="AFA597"/>
              </a:buClr>
              <a:buSzPct val="82000"/>
              <a:buFont typeface="Noto Sans Symbols"/>
              <a:buNone/>
            </a:pPr>
            <a:endParaRPr sz="7200" cap="none">
              <a:solidFill>
                <a:srgbClr val="7C1646"/>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80000"/>
              <a:buFont typeface="Noto Sans Symbols"/>
              <a:buNone/>
            </a:pPr>
            <a:endParaRPr sz="1801" cap="none">
              <a:solidFill>
                <a:srgbClr val="7C1646"/>
              </a:solidFill>
              <a:latin typeface="Calibri"/>
              <a:ea typeface="Calibri"/>
              <a:cs typeface="Calibri"/>
              <a:sym typeface="Calibri"/>
            </a:endParaRPr>
          </a:p>
        </p:txBody>
      </p:sp>
      <p:sp>
        <p:nvSpPr>
          <p:cNvPr id="128" name="Google Shape;128;p14"/>
          <p:cNvSpPr txBox="1"/>
          <p:nvPr/>
        </p:nvSpPr>
        <p:spPr>
          <a:xfrm>
            <a:off x="355979" y="2009125"/>
            <a:ext cx="6295030" cy="4673833"/>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chemeClr val="dk1"/>
              </a:buClr>
              <a:buSzPts val="1280"/>
              <a:buFont typeface="Noto Sans Symbols"/>
              <a:buNone/>
            </a:pPr>
            <a:r>
              <a:rPr lang="en-US" sz="1600" cap="none">
                <a:solidFill>
                  <a:schemeClr val="dk1"/>
                </a:solidFill>
                <a:latin typeface="Times New Roman"/>
                <a:ea typeface="Times New Roman"/>
                <a:cs typeface="Times New Roman"/>
                <a:sym typeface="Times New Roman"/>
              </a:rPr>
              <a:t>Adhikari Roy &amp; Co (ARC) is a Chartered Accountancy firm established by Mohan Adhikari, FCA, and K D Roy, FCA (ICAB), ACA (ICAEW). Mr Adhikari completed his CA final in 2015 and began his audit practice in 2017 as a partner at Pinaki &amp; Company, Chartered Accountants. On the other hand, Mr Roy qualified CA in 2010 and started his tax practice with A K Chowdhury Sir, Co-founder &amp; Managing Partner of Hoda Vasi Chowdhury &amp; Co. (formerly Deloitte Bangladesh) and later became a partner in 2016 at Pinaki &amp; Company, Chartered Accountants. Mr Roy also served as Lead Tax Partner and Branch in Charge at Masih Muhith Haque &amp; Co., Chartered Accountants (RSM in Bangladesh) for three years. Together, both partners established ARC to provide comprehensive and sophisticated professional services, distinct from general statutory audit and assurance services.</a:t>
            </a:r>
            <a:endParaRPr sz="1600" cap="none">
              <a:solidFill>
                <a:schemeClr val="dk1"/>
              </a:solidFill>
              <a:latin typeface="Times New Roman"/>
              <a:ea typeface="Times New Roman"/>
              <a:cs typeface="Times New Roman"/>
              <a:sym typeface="Times New Roman"/>
            </a:endParaRPr>
          </a:p>
          <a:p>
            <a:pPr marL="0" marR="0" lvl="0" indent="0" algn="just" rtl="0">
              <a:lnSpc>
                <a:spcPct val="107000"/>
              </a:lnSpc>
              <a:spcBef>
                <a:spcPts val="800"/>
              </a:spcBef>
              <a:spcAft>
                <a:spcPts val="0"/>
              </a:spcAft>
              <a:buClr>
                <a:schemeClr val="dk1"/>
              </a:buClr>
              <a:buSzPts val="1280"/>
              <a:buFont typeface="Noto Sans Symbols"/>
              <a:buNone/>
            </a:pPr>
            <a:r>
              <a:rPr lang="en-US" sz="1600" cap="none">
                <a:solidFill>
                  <a:schemeClr val="dk1"/>
                </a:solidFill>
                <a:latin typeface="Times New Roman"/>
                <a:ea typeface="Times New Roman"/>
                <a:cs typeface="Times New Roman"/>
                <a:sym typeface="Times New Roman"/>
              </a:rPr>
              <a:t>The ARC team comprises 65 CA article students, one director (FCMA), 20 partly qualified CA Managers, 10 administrative officers and additional staff, making a total of 100 professionals.</a:t>
            </a:r>
            <a:endParaRPr sz="1600" cap="none">
              <a:solidFill>
                <a:schemeClr val="dk1"/>
              </a:solidFill>
              <a:latin typeface="Times New Roman"/>
              <a:ea typeface="Times New Roman"/>
              <a:cs typeface="Times New Roman"/>
              <a:sym typeface="Times New Roman"/>
            </a:endParaRPr>
          </a:p>
        </p:txBody>
      </p:sp>
      <p:sp>
        <p:nvSpPr>
          <p:cNvPr id="129" name="Google Shape;129;p14"/>
          <p:cNvSpPr/>
          <p:nvPr/>
        </p:nvSpPr>
        <p:spPr>
          <a:xfrm>
            <a:off x="400508" y="1510747"/>
            <a:ext cx="2226618" cy="327887"/>
          </a:xfrm>
          <a:prstGeom prst="homePlate">
            <a:avLst>
              <a:gd name="adj" fmla="val 50000"/>
            </a:avLst>
          </a:prstGeom>
          <a:solidFill>
            <a:srgbClr val="681237"/>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US" sz="1800" b="1">
                <a:solidFill>
                  <a:schemeClr val="lt1"/>
                </a:solidFill>
                <a:latin typeface="Times New Roman"/>
                <a:ea typeface="Times New Roman"/>
                <a:cs typeface="Times New Roman"/>
                <a:sym typeface="Times New Roman"/>
              </a:rPr>
              <a:t>About Us</a:t>
            </a:r>
            <a:endParaRPr sz="7200" b="1">
              <a:solidFill>
                <a:schemeClr val="lt1"/>
              </a:solidFill>
              <a:latin typeface="Times New Roman"/>
              <a:ea typeface="Times New Roman"/>
              <a:cs typeface="Times New Roman"/>
              <a:sym typeface="Times New Roman"/>
            </a:endParaRPr>
          </a:p>
        </p:txBody>
      </p:sp>
      <p:pic>
        <p:nvPicPr>
          <p:cNvPr id="130" name="Google Shape;130;p14" descr="Men in suits sitting on leather chairs&#10;&#10;Description automatically generated"/>
          <p:cNvPicPr preferRelativeResize="0"/>
          <p:nvPr/>
        </p:nvPicPr>
        <p:blipFill rotWithShape="1">
          <a:blip r:embed="rId3">
            <a:alphaModFix/>
          </a:blip>
          <a:srcRect/>
          <a:stretch/>
        </p:blipFill>
        <p:spPr>
          <a:xfrm>
            <a:off x="6837680" y="2009125"/>
            <a:ext cx="5310778" cy="4198635"/>
          </a:xfrm>
          <a:prstGeom prst="roundRect">
            <a:avLst>
              <a:gd name="adj" fmla="val 8594"/>
            </a:avLst>
          </a:prstGeom>
          <a:solidFill>
            <a:srgbClr val="ECECEC"/>
          </a:solidFill>
          <a:ln>
            <a:noFill/>
          </a:ln>
          <a:effectLst>
            <a:reflection stA="38000" endPos="28000" dist="5000" dir="5400000" sy="-100000" algn="bl" rotWithShape="0"/>
          </a:effectLst>
        </p:spPr>
      </p:pic>
      <p:pic>
        <p:nvPicPr>
          <p:cNvPr id="131" name="Google Shape;131;p14"/>
          <p:cNvPicPr preferRelativeResize="0"/>
          <p:nvPr/>
        </p:nvPicPr>
        <p:blipFill rotWithShape="1">
          <a:blip r:embed="rId4">
            <a:alphaModFix/>
          </a:blip>
          <a:srcRect/>
          <a:stretch/>
        </p:blipFill>
        <p:spPr>
          <a:xfrm>
            <a:off x="221100" y="106517"/>
            <a:ext cx="855225" cy="720385"/>
          </a:xfrm>
          <a:prstGeom prst="rect">
            <a:avLst/>
          </a:prstGeom>
          <a:noFill/>
          <a:ln>
            <a:noFill/>
          </a:ln>
        </p:spPr>
      </p:pic>
      <p:pic>
        <p:nvPicPr>
          <p:cNvPr id="132" name="Google Shape;132;p14"/>
          <p:cNvPicPr preferRelativeResize="0"/>
          <p:nvPr/>
        </p:nvPicPr>
        <p:blipFill rotWithShape="1">
          <a:blip r:embed="rId5">
            <a:alphaModFix/>
          </a:blip>
          <a:srcRect/>
          <a:stretch/>
        </p:blipFill>
        <p:spPr>
          <a:xfrm>
            <a:off x="10027809" y="87628"/>
            <a:ext cx="2054086" cy="785537"/>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3962400"/>
            <a:ext cx="12178152" cy="2895600"/>
          </a:xfrm>
          <a:prstGeom prst="rect">
            <a:avLst/>
          </a:prstGeom>
          <a:solidFill>
            <a:srgbClr val="DFDCD7"/>
          </a:solidFill>
          <a:ln>
            <a:solidFill>
              <a:srgbClr val="E2DE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8" y="2841363"/>
            <a:ext cx="4059382" cy="1746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261" y="2841363"/>
            <a:ext cx="4083598" cy="1706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034" y="4789911"/>
            <a:ext cx="4082825" cy="19093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221600" y="1542454"/>
            <a:ext cx="3551634" cy="4437431"/>
          </a:xfrm>
          <a:prstGeom prst="round2DiagRect">
            <a:avLst>
              <a:gd name="adj1" fmla="val 16667"/>
              <a:gd name="adj2" fmla="val 0"/>
            </a:avLst>
          </a:prstGeom>
          <a:ln w="28575" cap="sq">
            <a:solidFill>
              <a:srgbClr val="691237"/>
            </a:solidFill>
            <a:miter lim="800000"/>
          </a:ln>
          <a:effectLst>
            <a:outerShdw blurRad="254000" algn="tl" rotWithShape="0">
              <a:srgbClr val="000000">
                <a:alpha val="43000"/>
              </a:srgbClr>
            </a:outerShdw>
          </a:effectLst>
        </p:spPr>
      </p:pic>
      <p:sp>
        <p:nvSpPr>
          <p:cNvPr id="13" name="Folded Corner 12"/>
          <p:cNvSpPr/>
          <p:nvPr/>
        </p:nvSpPr>
        <p:spPr>
          <a:xfrm>
            <a:off x="4557820" y="297180"/>
            <a:ext cx="3062514" cy="563880"/>
          </a:xfrm>
          <a:prstGeom prst="foldedCorner">
            <a:avLst/>
          </a:prstGeom>
          <a:solidFill>
            <a:srgbClr val="691237"/>
          </a:solidFill>
          <a:ln>
            <a:solidFill>
              <a:srgbClr val="6912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VunderScript" panose="00000700000000000000" pitchFamily="2" charset="0"/>
              </a:rPr>
              <a:t>Our Office</a:t>
            </a:r>
            <a:endParaRPr lang="en-US" sz="3600" dirty="0">
              <a:latin typeface="VunderScript" panose="00000700000000000000" pitchFamily="2" charset="0"/>
            </a:endParaRPr>
          </a:p>
        </p:txBody>
      </p:sp>
      <p:pic>
        <p:nvPicPr>
          <p:cNvPr id="15" name="Google Shape;300;p19"/>
          <p:cNvPicPr preferRelativeResize="0"/>
          <p:nvPr/>
        </p:nvPicPr>
        <p:blipFill rotWithShape="1">
          <a:blip r:embed="rId7">
            <a:alphaModFix/>
          </a:blip>
          <a:srcRect/>
          <a:stretch/>
        </p:blipFill>
        <p:spPr>
          <a:xfrm>
            <a:off x="8336388" y="3720647"/>
            <a:ext cx="4694327" cy="3956647"/>
          </a:xfrm>
          <a:prstGeom prst="rect">
            <a:avLst/>
          </a:prstGeom>
          <a:noFill/>
          <a:ln>
            <a:noFill/>
          </a:ln>
        </p:spPr>
      </p:pic>
      <p:grpSp>
        <p:nvGrpSpPr>
          <p:cNvPr id="10" name="Group 9"/>
          <p:cNvGrpSpPr/>
          <p:nvPr/>
        </p:nvGrpSpPr>
        <p:grpSpPr>
          <a:xfrm>
            <a:off x="7942261" y="701041"/>
            <a:ext cx="4083598" cy="1898570"/>
            <a:chOff x="165172" y="349133"/>
            <a:chExt cx="3899812" cy="2193644"/>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172" y="349133"/>
              <a:ext cx="3899812" cy="2193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Google Shape;684;p33"/>
            <p:cNvPicPr preferRelativeResize="0"/>
            <p:nvPr/>
          </p:nvPicPr>
          <p:blipFill rotWithShape="1">
            <a:blip r:embed="rId9">
              <a:alphaModFix/>
            </a:blip>
            <a:srcRect/>
            <a:stretch/>
          </p:blipFill>
          <p:spPr>
            <a:xfrm>
              <a:off x="3322302" y="1951069"/>
              <a:ext cx="451886" cy="363506"/>
            </a:xfrm>
            <a:prstGeom prst="rect">
              <a:avLst/>
            </a:prstGeom>
            <a:noFill/>
            <a:ln>
              <a:noFill/>
            </a:ln>
          </p:spPr>
        </p:pic>
      </p:gr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408" y="4789911"/>
            <a:ext cx="4059381" cy="18181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Google Shape;684;p33"/>
          <p:cNvPicPr preferRelativeResize="0"/>
          <p:nvPr/>
        </p:nvPicPr>
        <p:blipFill rotWithShape="1">
          <a:blip r:embed="rId9">
            <a:alphaModFix/>
          </a:blip>
          <a:srcRect/>
          <a:stretch/>
        </p:blipFill>
        <p:spPr>
          <a:xfrm>
            <a:off x="9555567" y="3680923"/>
            <a:ext cx="550458" cy="395777"/>
          </a:xfrm>
          <a:prstGeom prst="rect">
            <a:avLst/>
          </a:prstGeom>
          <a:noFill/>
          <a:ln>
            <a:noFill/>
          </a:ln>
        </p:spPr>
      </p:pic>
      <p:pic>
        <p:nvPicPr>
          <p:cNvPr id="5" name="Picture 4"/>
          <p:cNvPicPr>
            <a:picLocks noChangeAspect="1"/>
          </p:cNvPicPr>
          <p:nvPr/>
        </p:nvPicPr>
        <p:blipFill rotWithShape="1">
          <a:blip r:embed="rId11">
            <a:extLst>
              <a:ext uri="{28A0092B-C50C-407E-A947-70E740481C1C}">
                <a14:useLocalDpi xmlns:a14="http://schemas.microsoft.com/office/drawing/2010/main" val="0"/>
              </a:ext>
            </a:extLst>
          </a:blip>
          <a:srcRect l="2700" t="2328" r="1267" b="5184"/>
          <a:stretch/>
        </p:blipFill>
        <p:spPr>
          <a:xfrm>
            <a:off x="55408" y="582092"/>
            <a:ext cx="3996391" cy="20093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10342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rgbClr val="EBE9E6"/>
            </a:gs>
            <a:gs pos="100000">
              <a:srgbClr val="C9C5C0"/>
            </a:gs>
          </a:gsLst>
          <a:path path="circle">
            <a:fillToRect l="50000" t="50000" r="50000" b="50000"/>
          </a:path>
          <a:tileRect/>
        </a:gradFill>
        <a:effectLst/>
      </p:bgPr>
    </p:bg>
    <p:spTree>
      <p:nvGrpSpPr>
        <p:cNvPr id="1" name="Shape 669"/>
        <p:cNvGrpSpPr/>
        <p:nvPr/>
      </p:nvGrpSpPr>
      <p:grpSpPr>
        <a:xfrm>
          <a:off x="0" y="0"/>
          <a:ext cx="0" cy="0"/>
          <a:chOff x="0" y="0"/>
          <a:chExt cx="0" cy="0"/>
        </a:xfrm>
      </p:grpSpPr>
      <p:pic>
        <p:nvPicPr>
          <p:cNvPr id="670" name="Google Shape;670;p32" descr="A group of people posing for a photo&#10;&#10;Description automatically generated"/>
          <p:cNvPicPr preferRelativeResize="0"/>
          <p:nvPr/>
        </p:nvPicPr>
        <p:blipFill rotWithShape="1">
          <a:blip r:embed="rId3">
            <a:alphaModFix/>
          </a:blip>
          <a:srcRect/>
          <a:stretch/>
        </p:blipFill>
        <p:spPr>
          <a:xfrm>
            <a:off x="76142" y="2581771"/>
            <a:ext cx="3531878" cy="2203590"/>
          </a:xfrm>
          <a:prstGeom prst="rect">
            <a:avLst/>
          </a:prstGeom>
          <a:noFill/>
          <a:ln>
            <a:noFill/>
          </a:ln>
        </p:spPr>
      </p:pic>
      <p:pic>
        <p:nvPicPr>
          <p:cNvPr id="671" name="Google Shape;671;p32" descr="A group of people standing together&#10;&#10;Description automatically generated"/>
          <p:cNvPicPr preferRelativeResize="0"/>
          <p:nvPr/>
        </p:nvPicPr>
        <p:blipFill rotWithShape="1">
          <a:blip r:embed="rId4">
            <a:alphaModFix/>
          </a:blip>
          <a:srcRect/>
          <a:stretch/>
        </p:blipFill>
        <p:spPr>
          <a:xfrm>
            <a:off x="3666043" y="2088264"/>
            <a:ext cx="4258052" cy="2461033"/>
          </a:xfrm>
          <a:prstGeom prst="rect">
            <a:avLst/>
          </a:prstGeom>
          <a:noFill/>
          <a:ln>
            <a:noFill/>
          </a:ln>
        </p:spPr>
      </p:pic>
      <p:pic>
        <p:nvPicPr>
          <p:cNvPr id="672" name="Google Shape;672;p32"/>
          <p:cNvPicPr preferRelativeResize="0"/>
          <p:nvPr/>
        </p:nvPicPr>
        <p:blipFill rotWithShape="1">
          <a:blip r:embed="rId5">
            <a:alphaModFix/>
          </a:blip>
          <a:srcRect/>
          <a:stretch/>
        </p:blipFill>
        <p:spPr>
          <a:xfrm>
            <a:off x="7932330" y="454230"/>
            <a:ext cx="4136132" cy="2100562"/>
          </a:xfrm>
          <a:prstGeom prst="rect">
            <a:avLst/>
          </a:prstGeom>
          <a:noFill/>
          <a:ln>
            <a:noFill/>
          </a:ln>
        </p:spPr>
      </p:pic>
      <p:pic>
        <p:nvPicPr>
          <p:cNvPr id="673" name="Google Shape;673;p32" descr="A group of people posing for a photo&#10;&#10;Description automatically generated"/>
          <p:cNvPicPr preferRelativeResize="0"/>
          <p:nvPr/>
        </p:nvPicPr>
        <p:blipFill rotWithShape="1">
          <a:blip r:embed="rId6">
            <a:alphaModFix/>
          </a:blip>
          <a:srcRect/>
          <a:stretch/>
        </p:blipFill>
        <p:spPr>
          <a:xfrm>
            <a:off x="3608019" y="4571999"/>
            <a:ext cx="4316075" cy="2230507"/>
          </a:xfrm>
          <a:prstGeom prst="rect">
            <a:avLst/>
          </a:prstGeom>
          <a:noFill/>
          <a:ln>
            <a:noFill/>
          </a:ln>
        </p:spPr>
      </p:pic>
      <p:pic>
        <p:nvPicPr>
          <p:cNvPr id="674" name="Google Shape;674;p32" descr="Two men holding a plaque&#10;&#10;Description automatically generated"/>
          <p:cNvPicPr preferRelativeResize="0"/>
          <p:nvPr/>
        </p:nvPicPr>
        <p:blipFill rotWithShape="1">
          <a:blip r:embed="rId7">
            <a:alphaModFix/>
          </a:blip>
          <a:srcRect/>
          <a:stretch/>
        </p:blipFill>
        <p:spPr>
          <a:xfrm>
            <a:off x="63695" y="-11599"/>
            <a:ext cx="3539772" cy="2312839"/>
          </a:xfrm>
          <a:prstGeom prst="rect">
            <a:avLst/>
          </a:prstGeom>
          <a:noFill/>
          <a:ln>
            <a:noFill/>
          </a:ln>
        </p:spPr>
      </p:pic>
      <p:pic>
        <p:nvPicPr>
          <p:cNvPr id="675" name="Google Shape;675;p32" descr="A group of men standing in a room&#10;&#10;Description automatically generated"/>
          <p:cNvPicPr preferRelativeResize="0"/>
          <p:nvPr/>
        </p:nvPicPr>
        <p:blipFill rotWithShape="1">
          <a:blip r:embed="rId8">
            <a:alphaModFix/>
          </a:blip>
          <a:srcRect/>
          <a:stretch/>
        </p:blipFill>
        <p:spPr>
          <a:xfrm>
            <a:off x="76142" y="4898583"/>
            <a:ext cx="3289358" cy="1832418"/>
          </a:xfrm>
          <a:prstGeom prst="rect">
            <a:avLst/>
          </a:prstGeom>
          <a:noFill/>
          <a:ln>
            <a:noFill/>
          </a:ln>
        </p:spPr>
      </p:pic>
      <p:sp>
        <p:nvSpPr>
          <p:cNvPr id="676" name="Google Shape;676;p32"/>
          <p:cNvSpPr txBox="1"/>
          <p:nvPr/>
        </p:nvSpPr>
        <p:spPr>
          <a:xfrm>
            <a:off x="8191024" y="5902663"/>
            <a:ext cx="3759676" cy="624576"/>
          </a:xfrm>
          <a:prstGeom prst="rect">
            <a:avLst/>
          </a:prstGeom>
          <a:noFill/>
          <a:ln>
            <a:noFill/>
          </a:ln>
        </p:spPr>
        <p:txBody>
          <a:bodyPr spcFirstLastPara="1" wrap="square" lIns="91425" tIns="45700" rIns="91425" bIns="0" anchor="b" anchorCtr="0">
            <a:normAutofit fontScale="85000" lnSpcReduction="10000"/>
          </a:bodyPr>
          <a:lstStyle/>
          <a:p>
            <a:pPr marL="0" marR="0" lvl="0" indent="0" algn="l" rtl="0">
              <a:lnSpc>
                <a:spcPct val="90000"/>
              </a:lnSpc>
              <a:spcBef>
                <a:spcPts val="0"/>
              </a:spcBef>
              <a:spcAft>
                <a:spcPts val="0"/>
              </a:spcAft>
              <a:buClr>
                <a:srgbClr val="681237"/>
              </a:buClr>
              <a:buSzPct val="100000"/>
              <a:buFont typeface="Arial"/>
              <a:buNone/>
            </a:pPr>
            <a:r>
              <a:rPr lang="en-US" sz="3600" b="1" i="0" cap="none" dirty="0">
                <a:solidFill>
                  <a:srgbClr val="681237"/>
                </a:solidFill>
                <a:latin typeface="Arial"/>
                <a:ea typeface="Arial"/>
                <a:cs typeface="Arial"/>
                <a:sym typeface="Arial"/>
              </a:rPr>
              <a:t>SOME MEMORIES</a:t>
            </a:r>
            <a:endParaRPr sz="6601" b="0" i="0" cap="none" dirty="0">
              <a:solidFill>
                <a:srgbClr val="681237"/>
              </a:solidFill>
              <a:latin typeface="Gill Sans"/>
              <a:ea typeface="Gill Sans"/>
              <a:cs typeface="Gill Sans"/>
              <a:sym typeface="Gill Sans"/>
            </a:endParaRPr>
          </a:p>
        </p:txBody>
      </p:sp>
      <p:pic>
        <p:nvPicPr>
          <p:cNvPr id="677" name="Google Shape;677;p32" descr="A person holding a plaque&#10;&#10;Description automatically generated"/>
          <p:cNvPicPr preferRelativeResize="0"/>
          <p:nvPr/>
        </p:nvPicPr>
        <p:blipFill rotWithShape="1">
          <a:blip r:embed="rId9">
            <a:alphaModFix/>
          </a:blip>
          <a:srcRect/>
          <a:stretch/>
        </p:blipFill>
        <p:spPr>
          <a:xfrm>
            <a:off x="7976017" y="3048000"/>
            <a:ext cx="3968907" cy="3002594"/>
          </a:xfrm>
          <a:prstGeom prst="rect">
            <a:avLst/>
          </a:prstGeom>
          <a:noFill/>
          <a:ln>
            <a:noFill/>
          </a:ln>
        </p:spPr>
      </p:pic>
      <p:pic>
        <p:nvPicPr>
          <p:cNvPr id="678" name="Google Shape;678;p32"/>
          <p:cNvPicPr preferRelativeResize="0"/>
          <p:nvPr/>
        </p:nvPicPr>
        <p:blipFill rotWithShape="1">
          <a:blip r:embed="rId10">
            <a:alphaModFix/>
          </a:blip>
          <a:srcRect l="6214" r="2763"/>
          <a:stretch/>
        </p:blipFill>
        <p:spPr>
          <a:xfrm>
            <a:off x="3827838" y="0"/>
            <a:ext cx="3936853" cy="1950720"/>
          </a:xfrm>
          <a:prstGeom prst="rect">
            <a:avLst/>
          </a:prstGeom>
          <a:noFill/>
          <a:ln>
            <a:noFill/>
          </a:ln>
        </p:spPr>
      </p:pic>
      <p:pic>
        <p:nvPicPr>
          <p:cNvPr id="679" name="Google Shape;679;p32"/>
          <p:cNvPicPr preferRelativeResize="0"/>
          <p:nvPr/>
        </p:nvPicPr>
        <p:blipFill rotWithShape="1">
          <a:blip r:embed="rId11">
            <a:alphaModFix amt="5000"/>
          </a:blip>
          <a:srcRect/>
          <a:stretch/>
        </p:blipFill>
        <p:spPr>
          <a:xfrm>
            <a:off x="7652483" y="2920857"/>
            <a:ext cx="4695825" cy="3955452"/>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683"/>
        <p:cNvGrpSpPr/>
        <p:nvPr/>
      </p:nvGrpSpPr>
      <p:grpSpPr>
        <a:xfrm>
          <a:off x="0" y="0"/>
          <a:ext cx="0" cy="0"/>
          <a:chOff x="0" y="0"/>
          <a:chExt cx="0" cy="0"/>
        </a:xfrm>
      </p:grpSpPr>
      <p:pic>
        <p:nvPicPr>
          <p:cNvPr id="684" name="Google Shape;684;p33"/>
          <p:cNvPicPr preferRelativeResize="0"/>
          <p:nvPr/>
        </p:nvPicPr>
        <p:blipFill rotWithShape="1">
          <a:blip r:embed="rId3">
            <a:alphaModFix/>
          </a:blip>
          <a:srcRect/>
          <a:stretch/>
        </p:blipFill>
        <p:spPr>
          <a:xfrm>
            <a:off x="4881059" y="3729540"/>
            <a:ext cx="2764339" cy="2319132"/>
          </a:xfrm>
          <a:prstGeom prst="rect">
            <a:avLst/>
          </a:prstGeom>
          <a:noFill/>
          <a:ln>
            <a:noFill/>
          </a:ln>
        </p:spPr>
      </p:pic>
      <p:pic>
        <p:nvPicPr>
          <p:cNvPr id="685" name="Google Shape;685;p33"/>
          <p:cNvPicPr preferRelativeResize="0"/>
          <p:nvPr/>
        </p:nvPicPr>
        <p:blipFill rotWithShape="1">
          <a:blip r:embed="rId4">
            <a:alphaModFix/>
          </a:blip>
          <a:srcRect/>
          <a:stretch/>
        </p:blipFill>
        <p:spPr>
          <a:xfrm>
            <a:off x="3346085" y="1510619"/>
            <a:ext cx="5057775" cy="166687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15"/>
          <p:cNvSpPr/>
          <p:nvPr/>
        </p:nvSpPr>
        <p:spPr>
          <a:xfrm>
            <a:off x="546727" y="1059685"/>
            <a:ext cx="3877207" cy="359981"/>
          </a:xfrm>
          <a:prstGeom prst="homePlate">
            <a:avLst>
              <a:gd name="adj" fmla="val 50000"/>
            </a:avLst>
          </a:prstGeom>
          <a:solidFill>
            <a:srgbClr val="681237"/>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US" sz="1800" b="1">
                <a:solidFill>
                  <a:schemeClr val="lt1"/>
                </a:solidFill>
                <a:latin typeface="Times New Roman"/>
                <a:ea typeface="Times New Roman"/>
                <a:cs typeface="Times New Roman"/>
                <a:sym typeface="Times New Roman"/>
              </a:rPr>
              <a:t>ARC’s Scope of Services at a Glance</a:t>
            </a:r>
            <a:endParaRPr sz="7200" b="1">
              <a:solidFill>
                <a:schemeClr val="lt1"/>
              </a:solidFill>
              <a:latin typeface="Times New Roman"/>
              <a:ea typeface="Times New Roman"/>
              <a:cs typeface="Times New Roman"/>
              <a:sym typeface="Times New Roman"/>
            </a:endParaRPr>
          </a:p>
        </p:txBody>
      </p:sp>
      <p:grpSp>
        <p:nvGrpSpPr>
          <p:cNvPr id="139" name="Google Shape;139;p15"/>
          <p:cNvGrpSpPr/>
          <p:nvPr/>
        </p:nvGrpSpPr>
        <p:grpSpPr>
          <a:xfrm>
            <a:off x="530489" y="1646295"/>
            <a:ext cx="3690991" cy="5211705"/>
            <a:chOff x="5435316" y="2784339"/>
            <a:chExt cx="1950754" cy="3874030"/>
          </a:xfrm>
        </p:grpSpPr>
        <p:sp>
          <p:nvSpPr>
            <p:cNvPr id="140" name="Google Shape;140;p15"/>
            <p:cNvSpPr/>
            <p:nvPr/>
          </p:nvSpPr>
          <p:spPr>
            <a:xfrm>
              <a:off x="5443898" y="2784339"/>
              <a:ext cx="1942172" cy="161926"/>
            </a:xfrm>
            <a:prstGeom prst="rect">
              <a:avLst/>
            </a:prstGeom>
            <a:gradFill>
              <a:gsLst>
                <a:gs pos="0">
                  <a:srgbClr val="6177AE"/>
                </a:gs>
                <a:gs pos="69000">
                  <a:srgbClr val="425A98"/>
                </a:gs>
                <a:gs pos="100000">
                  <a:srgbClr val="3D5591"/>
                </a:gs>
              </a:gsLst>
              <a:lin ang="5400000" scaled="0"/>
            </a:gra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1400" b="1">
                  <a:solidFill>
                    <a:schemeClr val="lt1"/>
                  </a:solidFill>
                  <a:latin typeface="Times New Roman"/>
                  <a:ea typeface="Times New Roman"/>
                  <a:cs typeface="Times New Roman"/>
                  <a:sym typeface="Times New Roman"/>
                </a:rPr>
                <a:t>Audit &amp; Assurance</a:t>
              </a:r>
              <a:endParaRPr sz="900" b="1">
                <a:solidFill>
                  <a:schemeClr val="lt1"/>
                </a:solidFill>
                <a:latin typeface="Times New Roman"/>
                <a:ea typeface="Times New Roman"/>
                <a:cs typeface="Times New Roman"/>
                <a:sym typeface="Times New Roman"/>
              </a:endParaRPr>
            </a:p>
          </p:txBody>
        </p:sp>
        <p:sp>
          <p:nvSpPr>
            <p:cNvPr id="141" name="Google Shape;141;p15"/>
            <p:cNvSpPr/>
            <p:nvPr/>
          </p:nvSpPr>
          <p:spPr>
            <a:xfrm>
              <a:off x="5435316" y="3056500"/>
              <a:ext cx="1942172" cy="3601869"/>
            </a:xfrm>
            <a:prstGeom prst="rect">
              <a:avLst/>
            </a:prstGeom>
            <a:gradFill>
              <a:gsLst>
                <a:gs pos="0">
                  <a:srgbClr val="DAD6E7"/>
                </a:gs>
                <a:gs pos="100000">
                  <a:srgbClr val="A292C6">
                    <a:alpha val="91764"/>
                  </a:srgbClr>
                </a:gs>
              </a:gsLst>
              <a:lin ang="5400000" scaled="0"/>
            </a:grad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All statutory audits</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Govt. Audit </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NGO Audit </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University Audit</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Hospital Audit</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Religious / Charitable Trust</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Firm Audit </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Airlines Audit</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Management audit</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Financial Due Diligence</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Cost Audit </a:t>
              </a:r>
              <a:endParaRPr sz="1600" dirty="0">
                <a:solidFill>
                  <a:srgbClr val="231F20"/>
                </a:solidFill>
                <a:latin typeface="Times New Roman"/>
                <a:ea typeface="Times New Roman"/>
                <a:cs typeface="Times New Roman"/>
                <a:sym typeface="Times New Roman"/>
              </a:endParaRPr>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Internal Audit</a:t>
              </a:r>
              <a:endParaRPr dirty="0"/>
            </a:p>
            <a:p>
              <a:pPr marL="184150" marR="120650" lvl="0" indent="-171450" algn="l" rtl="0">
                <a:spcBef>
                  <a:spcPts val="10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Performance Audit </a:t>
              </a:r>
              <a:endParaRPr dirty="0"/>
            </a:p>
            <a:p>
              <a:pPr marL="184150" marR="120650" lvl="0" indent="-171450" algn="l" rtl="0">
                <a:spcBef>
                  <a:spcPts val="10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Financial Investigation</a:t>
              </a:r>
              <a:endParaRPr dirty="0"/>
            </a:p>
            <a:p>
              <a:pPr marL="184150" marR="120650" lvl="0" indent="-171450" algn="l" rtl="0">
                <a:spcBef>
                  <a:spcPts val="10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Compliance Audit</a:t>
              </a:r>
              <a:endParaRPr dirty="0"/>
            </a:p>
            <a:p>
              <a:pPr marL="184150" marR="120650" lvl="0" indent="-171450" algn="l" rtl="0">
                <a:spcBef>
                  <a:spcPts val="10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Branch &amp; Liaison Office Audit</a:t>
              </a:r>
              <a:endParaRPr dirty="0"/>
            </a:p>
            <a:p>
              <a:pPr marL="184150" marR="120650" lvl="0" indent="-171450" algn="l" rtl="0">
                <a:spcBef>
                  <a:spcPts val="10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Project Office Audit</a:t>
              </a:r>
              <a:endParaRPr sz="1600" dirty="0">
                <a:solidFill>
                  <a:srgbClr val="231F20"/>
                </a:solidFill>
                <a:latin typeface="Times New Roman"/>
                <a:ea typeface="Times New Roman"/>
                <a:cs typeface="Times New Roman"/>
                <a:sym typeface="Times New Roman"/>
              </a:endParaRPr>
            </a:p>
            <a:p>
              <a:pPr marL="184150" marR="120650" lvl="0" indent="-171450" algn="l" rtl="0">
                <a:spcBef>
                  <a:spcPts val="10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Financial Health Check Up </a:t>
              </a:r>
              <a:endParaRPr sz="1600" dirty="0">
                <a:solidFill>
                  <a:schemeClr val="dk1"/>
                </a:solidFill>
                <a:latin typeface="Times New Roman"/>
                <a:ea typeface="Times New Roman"/>
                <a:cs typeface="Times New Roman"/>
                <a:sym typeface="Times New Roman"/>
              </a:endParaRPr>
            </a:p>
          </p:txBody>
        </p:sp>
      </p:grpSp>
      <p:pic>
        <p:nvPicPr>
          <p:cNvPr id="142" name="Google Shape;142;p15"/>
          <p:cNvPicPr preferRelativeResize="0"/>
          <p:nvPr/>
        </p:nvPicPr>
        <p:blipFill rotWithShape="1">
          <a:blip r:embed="rId3">
            <a:alphaModFix/>
          </a:blip>
          <a:srcRect/>
          <a:stretch/>
        </p:blipFill>
        <p:spPr>
          <a:xfrm>
            <a:off x="221100" y="106517"/>
            <a:ext cx="855225" cy="720385"/>
          </a:xfrm>
          <a:prstGeom prst="rect">
            <a:avLst/>
          </a:prstGeom>
          <a:noFill/>
          <a:ln>
            <a:noFill/>
          </a:ln>
        </p:spPr>
      </p:pic>
      <p:pic>
        <p:nvPicPr>
          <p:cNvPr id="143" name="Google Shape;143;p15"/>
          <p:cNvPicPr preferRelativeResize="0"/>
          <p:nvPr/>
        </p:nvPicPr>
        <p:blipFill rotWithShape="1">
          <a:blip r:embed="rId4">
            <a:alphaModFix/>
          </a:blip>
          <a:srcRect/>
          <a:stretch/>
        </p:blipFill>
        <p:spPr>
          <a:xfrm>
            <a:off x="10027809" y="87628"/>
            <a:ext cx="2054086" cy="785537"/>
          </a:xfrm>
          <a:prstGeom prst="rect">
            <a:avLst/>
          </a:prstGeom>
          <a:noFill/>
          <a:ln>
            <a:noFill/>
          </a:ln>
        </p:spPr>
      </p:pic>
      <p:sp>
        <p:nvSpPr>
          <p:cNvPr id="144" name="Google Shape;144;p15"/>
          <p:cNvSpPr/>
          <p:nvPr/>
        </p:nvSpPr>
        <p:spPr>
          <a:xfrm>
            <a:off x="10306367" y="5014400"/>
            <a:ext cx="1775528" cy="576205"/>
          </a:xfrm>
          <a:prstGeom prst="snip2DiagRect">
            <a:avLst>
              <a:gd name="adj1" fmla="val 0"/>
              <a:gd name="adj2" fmla="val 16667"/>
            </a:avLst>
          </a:prstGeom>
          <a:solidFill>
            <a:srgbClr val="681237"/>
          </a:solidFill>
          <a:ln w="158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lt1"/>
                </a:solidFill>
                <a:latin typeface="Times New Roman"/>
                <a:ea typeface="Times New Roman"/>
                <a:cs typeface="Times New Roman"/>
                <a:sym typeface="Times New Roman"/>
              </a:rPr>
              <a:t>Bangladesh Securities and Exchange Commission Enlistment Members</a:t>
            </a:r>
            <a:endParaRPr sz="1100">
              <a:solidFill>
                <a:schemeClr val="lt1"/>
              </a:solidFill>
              <a:latin typeface="Times New Roman"/>
              <a:ea typeface="Times New Roman"/>
              <a:cs typeface="Times New Roman"/>
              <a:sym typeface="Times New Roman"/>
            </a:endParaRPr>
          </a:p>
        </p:txBody>
      </p:sp>
      <p:sp>
        <p:nvSpPr>
          <p:cNvPr id="145" name="Google Shape;145;p15"/>
          <p:cNvSpPr/>
          <p:nvPr/>
        </p:nvSpPr>
        <p:spPr>
          <a:xfrm>
            <a:off x="4289256" y="5014400"/>
            <a:ext cx="1775528" cy="576205"/>
          </a:xfrm>
          <a:prstGeom prst="snip2DiagRect">
            <a:avLst>
              <a:gd name="adj1" fmla="val 0"/>
              <a:gd name="adj2" fmla="val 16667"/>
            </a:avLst>
          </a:prstGeom>
          <a:solidFill>
            <a:srgbClr val="681237"/>
          </a:solidFill>
          <a:ln w="158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Times New Roman"/>
                <a:ea typeface="Times New Roman"/>
                <a:cs typeface="Times New Roman"/>
                <a:sym typeface="Times New Roman"/>
              </a:rPr>
              <a:t>NBR listed Members</a:t>
            </a:r>
            <a:endParaRPr sz="1600">
              <a:solidFill>
                <a:schemeClr val="lt1"/>
              </a:solidFill>
              <a:latin typeface="Times New Roman"/>
              <a:ea typeface="Times New Roman"/>
              <a:cs typeface="Times New Roman"/>
              <a:sym typeface="Times New Roman"/>
            </a:endParaRPr>
          </a:p>
        </p:txBody>
      </p:sp>
      <p:sp>
        <p:nvSpPr>
          <p:cNvPr id="146" name="Google Shape;146;p15"/>
          <p:cNvSpPr/>
          <p:nvPr/>
        </p:nvSpPr>
        <p:spPr>
          <a:xfrm>
            <a:off x="10164138" y="2398812"/>
            <a:ext cx="1775528" cy="576205"/>
          </a:xfrm>
          <a:prstGeom prst="snip2DiagRect">
            <a:avLst>
              <a:gd name="adj1" fmla="val 0"/>
              <a:gd name="adj2" fmla="val 16667"/>
            </a:avLst>
          </a:prstGeom>
          <a:solidFill>
            <a:srgbClr val="681237"/>
          </a:solidFill>
          <a:ln w="158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lt1"/>
                </a:solidFill>
                <a:latin typeface="Times New Roman"/>
                <a:ea typeface="Times New Roman"/>
                <a:cs typeface="Times New Roman"/>
                <a:sym typeface="Times New Roman"/>
              </a:rPr>
              <a:t>NGO Affairs Bureau Enlisted </a:t>
            </a:r>
            <a:endParaRPr sz="1600" dirty="0">
              <a:solidFill>
                <a:schemeClr val="lt1"/>
              </a:solidFill>
              <a:latin typeface="Times New Roman"/>
              <a:ea typeface="Times New Roman"/>
              <a:cs typeface="Times New Roman"/>
              <a:sym typeface="Times New Roman"/>
            </a:endParaRPr>
          </a:p>
        </p:txBody>
      </p:sp>
      <p:sp>
        <p:nvSpPr>
          <p:cNvPr id="147" name="Google Shape;147;p15"/>
          <p:cNvSpPr/>
          <p:nvPr/>
        </p:nvSpPr>
        <p:spPr>
          <a:xfrm>
            <a:off x="4289256" y="2398813"/>
            <a:ext cx="1775528" cy="576205"/>
          </a:xfrm>
          <a:prstGeom prst="snip2DiagRect">
            <a:avLst>
              <a:gd name="adj1" fmla="val 0"/>
              <a:gd name="adj2" fmla="val 16667"/>
            </a:avLst>
          </a:prstGeom>
          <a:solidFill>
            <a:srgbClr val="681237"/>
          </a:solidFill>
          <a:ln w="158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Times New Roman"/>
                <a:ea typeface="Times New Roman"/>
                <a:cs typeface="Times New Roman"/>
                <a:sym typeface="Times New Roman"/>
              </a:rPr>
              <a:t>FRC Enlisted</a:t>
            </a:r>
            <a:endParaRPr sz="1600">
              <a:solidFill>
                <a:schemeClr val="lt1"/>
              </a:solidFill>
              <a:latin typeface="Times New Roman"/>
              <a:ea typeface="Times New Roman"/>
              <a:cs typeface="Times New Roman"/>
              <a:sym typeface="Times New Roman"/>
            </a:endParaRPr>
          </a:p>
        </p:txBody>
      </p:sp>
      <p:sp>
        <p:nvSpPr>
          <p:cNvPr id="148" name="Google Shape;148;p15"/>
          <p:cNvSpPr/>
          <p:nvPr/>
        </p:nvSpPr>
        <p:spPr>
          <a:xfrm>
            <a:off x="7332220" y="1568702"/>
            <a:ext cx="1775528" cy="576205"/>
          </a:xfrm>
          <a:prstGeom prst="snip2DiagRect">
            <a:avLst>
              <a:gd name="adj1" fmla="val 0"/>
              <a:gd name="adj2" fmla="val 16667"/>
            </a:avLst>
          </a:prstGeom>
          <a:solidFill>
            <a:srgbClr val="681237"/>
          </a:solidFill>
          <a:ln w="158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Times New Roman"/>
                <a:ea typeface="Times New Roman"/>
                <a:cs typeface="Times New Roman"/>
                <a:sym typeface="Times New Roman"/>
              </a:rPr>
              <a:t>Licensed from ICAB</a:t>
            </a:r>
            <a:endParaRPr sz="1600">
              <a:solidFill>
                <a:schemeClr val="lt1"/>
              </a:solidFill>
              <a:latin typeface="Times New Roman"/>
              <a:ea typeface="Times New Roman"/>
              <a:cs typeface="Times New Roman"/>
              <a:sym typeface="Times New Roman"/>
            </a:endParaRPr>
          </a:p>
        </p:txBody>
      </p:sp>
      <p:sp>
        <p:nvSpPr>
          <p:cNvPr id="149" name="Google Shape;149;p15"/>
          <p:cNvSpPr/>
          <p:nvPr/>
        </p:nvSpPr>
        <p:spPr>
          <a:xfrm rot="-5400000">
            <a:off x="7857883" y="2630914"/>
            <a:ext cx="882112" cy="296737"/>
          </a:xfrm>
          <a:prstGeom prst="rightArrow">
            <a:avLst>
              <a:gd name="adj1" fmla="val 50000"/>
              <a:gd name="adj2" fmla="val 50000"/>
            </a:avLst>
          </a:prstGeom>
          <a:gradFill>
            <a:gsLst>
              <a:gs pos="0">
                <a:srgbClr val="B3979E"/>
              </a:gs>
              <a:gs pos="50000">
                <a:srgbClr val="D0BFC4"/>
              </a:gs>
              <a:gs pos="100000">
                <a:srgbClr val="E7E0E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50" name="Google Shape;150;p15"/>
          <p:cNvSpPr/>
          <p:nvPr/>
        </p:nvSpPr>
        <p:spPr>
          <a:xfrm rot="-9085272">
            <a:off x="6179600" y="3071959"/>
            <a:ext cx="882112" cy="296737"/>
          </a:xfrm>
          <a:prstGeom prst="rightArrow">
            <a:avLst>
              <a:gd name="adj1" fmla="val 50000"/>
              <a:gd name="adj2" fmla="val 50000"/>
            </a:avLst>
          </a:prstGeom>
          <a:gradFill>
            <a:gsLst>
              <a:gs pos="0">
                <a:srgbClr val="B3979E"/>
              </a:gs>
              <a:gs pos="50000">
                <a:srgbClr val="D0BFC4"/>
              </a:gs>
              <a:gs pos="100000">
                <a:srgbClr val="E7E0E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51" name="Google Shape;151;p15"/>
          <p:cNvSpPr/>
          <p:nvPr/>
        </p:nvSpPr>
        <p:spPr>
          <a:xfrm rot="-1601702">
            <a:off x="9321692" y="3048162"/>
            <a:ext cx="882112" cy="296737"/>
          </a:xfrm>
          <a:prstGeom prst="rightArrow">
            <a:avLst>
              <a:gd name="adj1" fmla="val 50000"/>
              <a:gd name="adj2" fmla="val 50000"/>
            </a:avLst>
          </a:prstGeom>
          <a:gradFill>
            <a:gsLst>
              <a:gs pos="0">
                <a:srgbClr val="B3979E"/>
              </a:gs>
              <a:gs pos="50000">
                <a:srgbClr val="D0BFC4"/>
              </a:gs>
              <a:gs pos="100000">
                <a:srgbClr val="E7E0E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52" name="Google Shape;152;p15"/>
          <p:cNvSpPr/>
          <p:nvPr/>
        </p:nvSpPr>
        <p:spPr>
          <a:xfrm rot="8851124">
            <a:off x="6130581" y="4596381"/>
            <a:ext cx="882112" cy="296737"/>
          </a:xfrm>
          <a:prstGeom prst="rightArrow">
            <a:avLst>
              <a:gd name="adj1" fmla="val 50000"/>
              <a:gd name="adj2" fmla="val 50000"/>
            </a:avLst>
          </a:prstGeom>
          <a:gradFill>
            <a:gsLst>
              <a:gs pos="0">
                <a:srgbClr val="B3979E"/>
              </a:gs>
              <a:gs pos="50000">
                <a:srgbClr val="D0BFC4"/>
              </a:gs>
              <a:gs pos="100000">
                <a:srgbClr val="E7E0E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53" name="Google Shape;153;p15"/>
          <p:cNvSpPr/>
          <p:nvPr/>
        </p:nvSpPr>
        <p:spPr>
          <a:xfrm rot="1552613">
            <a:off x="9304609" y="4699838"/>
            <a:ext cx="882112" cy="296737"/>
          </a:xfrm>
          <a:prstGeom prst="rightArrow">
            <a:avLst>
              <a:gd name="adj1" fmla="val 50000"/>
              <a:gd name="adj2" fmla="val 50000"/>
            </a:avLst>
          </a:prstGeom>
          <a:gradFill>
            <a:gsLst>
              <a:gs pos="0">
                <a:srgbClr val="B3979E"/>
              </a:gs>
              <a:gs pos="50000">
                <a:srgbClr val="D0BFC4"/>
              </a:gs>
              <a:gs pos="100000">
                <a:srgbClr val="E7E0E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154" name="Google Shape;154;p15" descr="Audit &amp; Assurance"/>
          <p:cNvPicPr preferRelativeResize="0"/>
          <p:nvPr/>
        </p:nvPicPr>
        <p:blipFill rotWithShape="1">
          <a:blip r:embed="rId5">
            <a:alphaModFix/>
          </a:blip>
          <a:srcRect/>
          <a:stretch/>
        </p:blipFill>
        <p:spPr>
          <a:xfrm>
            <a:off x="6488395" y="3141620"/>
            <a:ext cx="3463178" cy="1675479"/>
          </a:xfrm>
          <a:prstGeom prst="ellipse">
            <a:avLst/>
          </a:prstGeom>
          <a:noFill/>
          <a:ln>
            <a:noFill/>
          </a:ln>
        </p:spPr>
      </p:pic>
      <p:pic>
        <p:nvPicPr>
          <p:cNvPr id="155" name="Google Shape;155;p15"/>
          <p:cNvPicPr preferRelativeResize="0"/>
          <p:nvPr/>
        </p:nvPicPr>
        <p:blipFill rotWithShape="1">
          <a:blip r:embed="rId6">
            <a:alphaModFix/>
          </a:blip>
          <a:srcRect/>
          <a:stretch/>
        </p:blipFill>
        <p:spPr>
          <a:xfrm>
            <a:off x="6779801" y="5958879"/>
            <a:ext cx="1730030" cy="790207"/>
          </a:xfrm>
          <a:prstGeom prst="rect">
            <a:avLst/>
          </a:prstGeom>
          <a:noFill/>
          <a:ln>
            <a:noFill/>
          </a:ln>
        </p:spPr>
      </p:pic>
      <p:pic>
        <p:nvPicPr>
          <p:cNvPr id="156" name="Google Shape;156;p15"/>
          <p:cNvPicPr preferRelativeResize="0"/>
          <p:nvPr/>
        </p:nvPicPr>
        <p:blipFill rotWithShape="1">
          <a:blip r:embed="rId7">
            <a:alphaModFix/>
          </a:blip>
          <a:srcRect/>
          <a:stretch/>
        </p:blipFill>
        <p:spPr>
          <a:xfrm>
            <a:off x="9055493" y="5885486"/>
            <a:ext cx="1114749" cy="863600"/>
          </a:xfrm>
          <a:prstGeom prst="rect">
            <a:avLst/>
          </a:prstGeom>
          <a:noFill/>
          <a:ln>
            <a:noFill/>
          </a:ln>
        </p:spPr>
      </p:pic>
      <p:pic>
        <p:nvPicPr>
          <p:cNvPr id="157" name="Google Shape;157;p15"/>
          <p:cNvPicPr preferRelativeResize="0"/>
          <p:nvPr/>
        </p:nvPicPr>
        <p:blipFill rotWithShape="1">
          <a:blip r:embed="rId8">
            <a:alphaModFix/>
          </a:blip>
          <a:srcRect/>
          <a:stretch/>
        </p:blipFill>
        <p:spPr>
          <a:xfrm>
            <a:off x="10964685" y="5958879"/>
            <a:ext cx="870304" cy="716814"/>
          </a:xfrm>
          <a:prstGeom prst="rect">
            <a:avLst/>
          </a:prstGeom>
          <a:noFill/>
          <a:ln>
            <a:noFill/>
          </a:ln>
        </p:spPr>
      </p:pic>
      <p:pic>
        <p:nvPicPr>
          <p:cNvPr id="158" name="Google Shape;158;p15"/>
          <p:cNvPicPr preferRelativeResize="0"/>
          <p:nvPr/>
        </p:nvPicPr>
        <p:blipFill rotWithShape="1">
          <a:blip r:embed="rId9">
            <a:alphaModFix/>
          </a:blip>
          <a:srcRect/>
          <a:stretch/>
        </p:blipFill>
        <p:spPr>
          <a:xfrm>
            <a:off x="4615543" y="5754583"/>
            <a:ext cx="1528468" cy="92111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63"/>
        <p:cNvGrpSpPr/>
        <p:nvPr/>
      </p:nvGrpSpPr>
      <p:grpSpPr>
        <a:xfrm>
          <a:off x="0" y="0"/>
          <a:ext cx="0" cy="0"/>
          <a:chOff x="0" y="0"/>
          <a:chExt cx="0" cy="0"/>
        </a:xfrm>
      </p:grpSpPr>
      <p:sp>
        <p:nvSpPr>
          <p:cNvPr id="164" name="Google Shape;164;p16"/>
          <p:cNvSpPr/>
          <p:nvPr/>
        </p:nvSpPr>
        <p:spPr>
          <a:xfrm>
            <a:off x="221100" y="1452497"/>
            <a:ext cx="3877207" cy="359981"/>
          </a:xfrm>
          <a:prstGeom prst="homePlate">
            <a:avLst>
              <a:gd name="adj" fmla="val 50000"/>
            </a:avLst>
          </a:prstGeom>
          <a:solidFill>
            <a:srgbClr val="681237"/>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US" sz="1800" b="1">
                <a:solidFill>
                  <a:schemeClr val="lt1"/>
                </a:solidFill>
                <a:latin typeface="Times New Roman"/>
                <a:ea typeface="Times New Roman"/>
                <a:cs typeface="Times New Roman"/>
                <a:sym typeface="Times New Roman"/>
              </a:rPr>
              <a:t>ARC’s Scope of Services at a Glance</a:t>
            </a:r>
            <a:endParaRPr sz="7200" b="1">
              <a:solidFill>
                <a:schemeClr val="lt1"/>
              </a:solidFill>
              <a:latin typeface="Times New Roman"/>
              <a:ea typeface="Times New Roman"/>
              <a:cs typeface="Times New Roman"/>
              <a:sym typeface="Times New Roman"/>
            </a:endParaRPr>
          </a:p>
        </p:txBody>
      </p:sp>
      <p:pic>
        <p:nvPicPr>
          <p:cNvPr id="165" name="Google Shape;165;p16"/>
          <p:cNvPicPr preferRelativeResize="0"/>
          <p:nvPr/>
        </p:nvPicPr>
        <p:blipFill rotWithShape="1">
          <a:blip r:embed="rId3">
            <a:alphaModFix/>
          </a:blip>
          <a:srcRect/>
          <a:stretch/>
        </p:blipFill>
        <p:spPr>
          <a:xfrm>
            <a:off x="221100" y="106517"/>
            <a:ext cx="855225" cy="720385"/>
          </a:xfrm>
          <a:prstGeom prst="rect">
            <a:avLst/>
          </a:prstGeom>
          <a:noFill/>
          <a:ln>
            <a:noFill/>
          </a:ln>
        </p:spPr>
      </p:pic>
      <p:pic>
        <p:nvPicPr>
          <p:cNvPr id="166" name="Google Shape;166;p16"/>
          <p:cNvPicPr preferRelativeResize="0"/>
          <p:nvPr/>
        </p:nvPicPr>
        <p:blipFill rotWithShape="1">
          <a:blip r:embed="rId4">
            <a:alphaModFix/>
          </a:blip>
          <a:srcRect/>
          <a:stretch/>
        </p:blipFill>
        <p:spPr>
          <a:xfrm>
            <a:off x="10027809" y="87628"/>
            <a:ext cx="2054086" cy="785537"/>
          </a:xfrm>
          <a:prstGeom prst="rect">
            <a:avLst/>
          </a:prstGeom>
          <a:noFill/>
          <a:ln>
            <a:noFill/>
          </a:ln>
        </p:spPr>
      </p:pic>
      <p:pic>
        <p:nvPicPr>
          <p:cNvPr id="167" name="Google Shape;167;p16"/>
          <p:cNvPicPr preferRelativeResize="0"/>
          <p:nvPr/>
        </p:nvPicPr>
        <p:blipFill rotWithShape="1">
          <a:blip r:embed="rId3">
            <a:alphaModFix amt="5000"/>
          </a:blip>
          <a:srcRect/>
          <a:stretch/>
        </p:blipFill>
        <p:spPr>
          <a:xfrm>
            <a:off x="7242230" y="2635577"/>
            <a:ext cx="4695825" cy="3955452"/>
          </a:xfrm>
          <a:prstGeom prst="rect">
            <a:avLst/>
          </a:prstGeom>
          <a:noFill/>
          <a:ln>
            <a:noFill/>
          </a:ln>
        </p:spPr>
      </p:pic>
      <p:grpSp>
        <p:nvGrpSpPr>
          <p:cNvPr id="168" name="Google Shape;168;p16"/>
          <p:cNvGrpSpPr/>
          <p:nvPr/>
        </p:nvGrpSpPr>
        <p:grpSpPr>
          <a:xfrm>
            <a:off x="5039545" y="1452497"/>
            <a:ext cx="6994851" cy="5138532"/>
            <a:chOff x="7375884" y="1446664"/>
            <a:chExt cx="6781754" cy="4918529"/>
          </a:xfrm>
        </p:grpSpPr>
        <p:grpSp>
          <p:nvGrpSpPr>
            <p:cNvPr id="169" name="Google Shape;169;p16"/>
            <p:cNvGrpSpPr/>
            <p:nvPr/>
          </p:nvGrpSpPr>
          <p:grpSpPr>
            <a:xfrm>
              <a:off x="7375884" y="1446664"/>
              <a:ext cx="2226170" cy="4910593"/>
              <a:chOff x="7224042" y="1446664"/>
              <a:chExt cx="2301552" cy="5049673"/>
            </a:xfrm>
          </p:grpSpPr>
          <p:sp>
            <p:nvSpPr>
              <p:cNvPr id="170" name="Google Shape;170;p16"/>
              <p:cNvSpPr/>
              <p:nvPr/>
            </p:nvSpPr>
            <p:spPr>
              <a:xfrm>
                <a:off x="7230851" y="2511868"/>
                <a:ext cx="2294743" cy="205733"/>
              </a:xfrm>
              <a:prstGeom prst="rect">
                <a:avLst/>
              </a:prstGeom>
              <a:gradFill>
                <a:gsLst>
                  <a:gs pos="0">
                    <a:srgbClr val="6177AE"/>
                  </a:gs>
                  <a:gs pos="69000">
                    <a:srgbClr val="425A98"/>
                  </a:gs>
                  <a:gs pos="100000">
                    <a:srgbClr val="3D5591"/>
                  </a:gs>
                </a:gsLst>
                <a:lin ang="5400000" scaled="0"/>
              </a:gra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1400" b="1">
                    <a:solidFill>
                      <a:schemeClr val="lt1"/>
                    </a:solidFill>
                    <a:latin typeface="Times New Roman"/>
                    <a:ea typeface="Times New Roman"/>
                    <a:cs typeface="Times New Roman"/>
                    <a:sym typeface="Times New Roman"/>
                  </a:rPr>
                  <a:t>Income Tax</a:t>
                </a:r>
                <a:endParaRPr/>
              </a:p>
            </p:txBody>
          </p:sp>
          <p:sp>
            <p:nvSpPr>
              <p:cNvPr id="171" name="Google Shape;171;p16"/>
              <p:cNvSpPr/>
              <p:nvPr/>
            </p:nvSpPr>
            <p:spPr>
              <a:xfrm>
                <a:off x="7224042" y="2776617"/>
                <a:ext cx="2294743" cy="3719720"/>
              </a:xfrm>
              <a:prstGeom prst="rect">
                <a:avLst/>
              </a:prstGeom>
              <a:gradFill>
                <a:gsLst>
                  <a:gs pos="0">
                    <a:srgbClr val="DAD6E7"/>
                  </a:gs>
                  <a:gs pos="100000">
                    <a:srgbClr val="A292C6">
                      <a:alpha val="91764"/>
                    </a:srgbClr>
                  </a:gs>
                </a:gsLst>
                <a:lin ang="5400000" scaled="0"/>
              </a:grad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Personal Income Tax</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Corporate Income Tax</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Expatriate Taxation</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Appeal, Tribunal, ADR  </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Tax Due Diligence</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Transfer Pricing</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Tax Advisory Services</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Tax Management Consultancy </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Tax  Waiver Certificate</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Income Tax   Clarification</a:t>
                </a:r>
                <a:endParaRPr dirty="0"/>
              </a:p>
              <a:p>
                <a:pPr marL="171450" marR="0" lvl="0" indent="-171450" algn="l" rtl="0">
                  <a:spcBef>
                    <a:spcPts val="0"/>
                  </a:spcBef>
                  <a:spcAft>
                    <a:spcPts val="0"/>
                  </a:spcAft>
                  <a:buClr>
                    <a:srgbClr val="231F20"/>
                  </a:buClr>
                  <a:buSzPts val="1600"/>
                  <a:buFont typeface="Noto Sans Symbols"/>
                  <a:buChar char="▪"/>
                </a:pPr>
                <a:r>
                  <a:rPr lang="en-US" sz="1600" dirty="0">
                    <a:solidFill>
                      <a:srgbClr val="231F20"/>
                    </a:solidFill>
                    <a:latin typeface="Times New Roman"/>
                    <a:ea typeface="Times New Roman"/>
                    <a:cs typeface="Times New Roman"/>
                    <a:sym typeface="Times New Roman"/>
                  </a:rPr>
                  <a:t>SRO etc.</a:t>
                </a:r>
                <a:endParaRPr dirty="0"/>
              </a:p>
            </p:txBody>
          </p:sp>
          <p:pic>
            <p:nvPicPr>
              <p:cNvPr id="172" name="Google Shape;172;p16" descr="Snehasish Mahmud &amp; Co."/>
              <p:cNvPicPr preferRelativeResize="0"/>
              <p:nvPr/>
            </p:nvPicPr>
            <p:blipFill rotWithShape="1">
              <a:blip r:embed="rId5">
                <a:alphaModFix/>
              </a:blip>
              <a:srcRect/>
              <a:stretch/>
            </p:blipFill>
            <p:spPr>
              <a:xfrm>
                <a:off x="7224042" y="1446664"/>
                <a:ext cx="2294743" cy="1001962"/>
              </a:xfrm>
              <a:prstGeom prst="rect">
                <a:avLst/>
              </a:prstGeom>
              <a:noFill/>
              <a:ln>
                <a:noFill/>
              </a:ln>
            </p:spPr>
          </p:pic>
        </p:grpSp>
        <p:grpSp>
          <p:nvGrpSpPr>
            <p:cNvPr id="173" name="Google Shape;173;p16"/>
            <p:cNvGrpSpPr/>
            <p:nvPr/>
          </p:nvGrpSpPr>
          <p:grpSpPr>
            <a:xfrm>
              <a:off x="9642381" y="1454600"/>
              <a:ext cx="2217523" cy="4902657"/>
              <a:chOff x="9567291" y="1454825"/>
              <a:chExt cx="2292613" cy="5041512"/>
            </a:xfrm>
          </p:grpSpPr>
          <p:sp>
            <p:nvSpPr>
              <p:cNvPr id="174" name="Google Shape;174;p16"/>
              <p:cNvSpPr/>
              <p:nvPr/>
            </p:nvSpPr>
            <p:spPr>
              <a:xfrm>
                <a:off x="9568527" y="2518148"/>
                <a:ext cx="2279136" cy="199453"/>
              </a:xfrm>
              <a:prstGeom prst="rect">
                <a:avLst/>
              </a:prstGeom>
              <a:gradFill>
                <a:gsLst>
                  <a:gs pos="0">
                    <a:srgbClr val="6177AE"/>
                  </a:gs>
                  <a:gs pos="69000">
                    <a:srgbClr val="425A98"/>
                  </a:gs>
                  <a:gs pos="100000">
                    <a:srgbClr val="3D5591"/>
                  </a:gs>
                </a:gsLst>
                <a:lin ang="5400000" scaled="0"/>
              </a:gra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1400" b="1">
                    <a:solidFill>
                      <a:schemeClr val="lt1"/>
                    </a:solidFill>
                    <a:latin typeface="Times New Roman"/>
                    <a:ea typeface="Times New Roman"/>
                    <a:cs typeface="Times New Roman"/>
                    <a:sym typeface="Times New Roman"/>
                  </a:rPr>
                  <a:t>Corporate VAT</a:t>
                </a:r>
                <a:endParaRPr/>
              </a:p>
            </p:txBody>
          </p:sp>
          <p:sp>
            <p:nvSpPr>
              <p:cNvPr id="175" name="Google Shape;175;p16"/>
              <p:cNvSpPr/>
              <p:nvPr/>
            </p:nvSpPr>
            <p:spPr>
              <a:xfrm>
                <a:off x="9574029" y="2794489"/>
                <a:ext cx="2279136" cy="3701848"/>
              </a:xfrm>
              <a:prstGeom prst="rect">
                <a:avLst/>
              </a:prstGeom>
              <a:gradFill>
                <a:gsLst>
                  <a:gs pos="0">
                    <a:srgbClr val="DAD6E7"/>
                  </a:gs>
                  <a:gs pos="100000">
                    <a:srgbClr val="A292C6">
                      <a:alpha val="91764"/>
                    </a:srgbClr>
                  </a:gs>
                </a:gsLst>
                <a:lin ang="5400000" scaled="0"/>
              </a:grad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rgbClr val="231F20"/>
                  </a:buClr>
                  <a:buSzPts val="1550"/>
                  <a:buFont typeface="Noto Sans Symbols"/>
                  <a:buChar char="▪"/>
                </a:pPr>
                <a:r>
                  <a:rPr lang="en-US" sz="1550">
                    <a:solidFill>
                      <a:srgbClr val="231F20"/>
                    </a:solidFill>
                    <a:latin typeface="Times New Roman"/>
                    <a:ea typeface="Times New Roman"/>
                    <a:cs typeface="Times New Roman"/>
                    <a:sym typeface="Times New Roman"/>
                  </a:rPr>
                  <a:t>Monthly VAT Return</a:t>
                </a:r>
                <a:endParaRPr/>
              </a:p>
              <a:p>
                <a:pPr marL="171450" marR="0" lvl="0" indent="-171450" algn="l" rtl="0">
                  <a:spcBef>
                    <a:spcPts val="0"/>
                  </a:spcBef>
                  <a:spcAft>
                    <a:spcPts val="0"/>
                  </a:spcAft>
                  <a:buClr>
                    <a:srgbClr val="231F20"/>
                  </a:buClr>
                  <a:buSzPts val="1550"/>
                  <a:buFont typeface="Noto Sans Symbols"/>
                  <a:buChar char="▪"/>
                </a:pPr>
                <a:r>
                  <a:rPr lang="en-US" sz="1550">
                    <a:solidFill>
                      <a:srgbClr val="231F20"/>
                    </a:solidFill>
                    <a:latin typeface="Times New Roman"/>
                    <a:ea typeface="Times New Roman"/>
                    <a:cs typeface="Times New Roman"/>
                    <a:sym typeface="Times New Roman"/>
                  </a:rPr>
                  <a:t>VAT Books of accounts</a:t>
                </a:r>
                <a:endParaRPr/>
              </a:p>
              <a:p>
                <a:pPr marL="171450" marR="0" lvl="0" indent="-171450" algn="l" rtl="0">
                  <a:spcBef>
                    <a:spcPts val="0"/>
                  </a:spcBef>
                  <a:spcAft>
                    <a:spcPts val="0"/>
                  </a:spcAft>
                  <a:buClr>
                    <a:srgbClr val="231F20"/>
                  </a:buClr>
                  <a:buSzPts val="1550"/>
                  <a:buFont typeface="Noto Sans Symbols"/>
                  <a:buChar char="▪"/>
                </a:pPr>
                <a:r>
                  <a:rPr lang="en-US" sz="1550">
                    <a:solidFill>
                      <a:srgbClr val="231F20"/>
                    </a:solidFill>
                    <a:latin typeface="Times New Roman"/>
                    <a:ea typeface="Times New Roman"/>
                    <a:cs typeface="Times New Roman"/>
                    <a:sym typeface="Times New Roman"/>
                  </a:rPr>
                  <a:t>BIN Registration</a:t>
                </a:r>
                <a:endParaRPr/>
              </a:p>
              <a:p>
                <a:pPr marL="171450" marR="0" lvl="0" indent="-171450" algn="l" rtl="0">
                  <a:spcBef>
                    <a:spcPts val="0"/>
                  </a:spcBef>
                  <a:spcAft>
                    <a:spcPts val="0"/>
                  </a:spcAft>
                  <a:buClr>
                    <a:srgbClr val="231F20"/>
                  </a:buClr>
                  <a:buSzPts val="1550"/>
                  <a:buFont typeface="Noto Sans Symbols"/>
                  <a:buChar char="▪"/>
                </a:pPr>
                <a:r>
                  <a:rPr lang="en-US" sz="1550">
                    <a:solidFill>
                      <a:srgbClr val="231F20"/>
                    </a:solidFill>
                    <a:latin typeface="Times New Roman"/>
                    <a:ea typeface="Times New Roman"/>
                    <a:cs typeface="Times New Roman"/>
                    <a:sym typeface="Times New Roman"/>
                  </a:rPr>
                  <a:t>VAT Audit Assistance</a:t>
                </a:r>
                <a:endParaRPr/>
              </a:p>
              <a:p>
                <a:pPr marL="171450" marR="0" lvl="0" indent="-171450" algn="l" rtl="0">
                  <a:spcBef>
                    <a:spcPts val="0"/>
                  </a:spcBef>
                  <a:spcAft>
                    <a:spcPts val="0"/>
                  </a:spcAft>
                  <a:buClr>
                    <a:srgbClr val="231F20"/>
                  </a:buClr>
                  <a:buSzPts val="1550"/>
                  <a:buFont typeface="Noto Sans Symbols"/>
                  <a:buChar char="▪"/>
                </a:pPr>
                <a:r>
                  <a:rPr lang="en-US" sz="1550">
                    <a:solidFill>
                      <a:srgbClr val="231F20"/>
                    </a:solidFill>
                    <a:latin typeface="Times New Roman"/>
                    <a:ea typeface="Times New Roman"/>
                    <a:cs typeface="Times New Roman"/>
                    <a:sym typeface="Times New Roman"/>
                  </a:rPr>
                  <a:t>VAT  Refund</a:t>
                </a:r>
                <a:endParaRPr/>
              </a:p>
              <a:p>
                <a:pPr marL="171450" marR="0" lvl="0" indent="-171450" algn="l" rtl="0">
                  <a:spcBef>
                    <a:spcPts val="0"/>
                  </a:spcBef>
                  <a:spcAft>
                    <a:spcPts val="0"/>
                  </a:spcAft>
                  <a:buClr>
                    <a:srgbClr val="231F20"/>
                  </a:buClr>
                  <a:buSzPts val="1550"/>
                  <a:buFont typeface="Noto Sans Symbols"/>
                  <a:buChar char="▪"/>
                </a:pPr>
                <a:r>
                  <a:rPr lang="en-US" sz="1550">
                    <a:solidFill>
                      <a:srgbClr val="231F20"/>
                    </a:solidFill>
                    <a:latin typeface="Times New Roman"/>
                    <a:ea typeface="Times New Roman"/>
                    <a:cs typeface="Times New Roman"/>
                    <a:sym typeface="Times New Roman"/>
                  </a:rPr>
                  <a:t>VAT Agent</a:t>
                </a:r>
                <a:endParaRPr/>
              </a:p>
              <a:p>
                <a:pPr marL="171450" marR="0" lvl="0" indent="-171450" algn="l" rtl="0">
                  <a:spcBef>
                    <a:spcPts val="0"/>
                  </a:spcBef>
                  <a:spcAft>
                    <a:spcPts val="0"/>
                  </a:spcAft>
                  <a:buClr>
                    <a:srgbClr val="231F20"/>
                  </a:buClr>
                  <a:buSzPts val="1550"/>
                  <a:buFont typeface="Noto Sans Symbols"/>
                  <a:buChar char="▪"/>
                </a:pPr>
                <a:r>
                  <a:rPr lang="en-US" sz="1550">
                    <a:solidFill>
                      <a:srgbClr val="231F20"/>
                    </a:solidFill>
                    <a:latin typeface="Times New Roman"/>
                    <a:ea typeface="Times New Roman"/>
                    <a:cs typeface="Times New Roman"/>
                    <a:sym typeface="Times New Roman"/>
                  </a:rPr>
                  <a:t>Duty drawback  </a:t>
                </a:r>
                <a:endParaRPr/>
              </a:p>
              <a:p>
                <a:pPr marL="171450" marR="0" lvl="0" indent="-171450" algn="l" rtl="0">
                  <a:spcBef>
                    <a:spcPts val="0"/>
                  </a:spcBef>
                  <a:spcAft>
                    <a:spcPts val="0"/>
                  </a:spcAft>
                  <a:buClr>
                    <a:srgbClr val="231F20"/>
                  </a:buClr>
                  <a:buSzPts val="1550"/>
                  <a:buFont typeface="Noto Sans Symbols"/>
                  <a:buChar char="▪"/>
                </a:pPr>
                <a:r>
                  <a:rPr lang="en-US" sz="1550">
                    <a:solidFill>
                      <a:srgbClr val="231F20"/>
                    </a:solidFill>
                    <a:latin typeface="Times New Roman"/>
                    <a:ea typeface="Times New Roman"/>
                    <a:cs typeface="Times New Roman"/>
                    <a:sym typeface="Times New Roman"/>
                  </a:rPr>
                  <a:t>Appeal, Tribunal &amp; ADR</a:t>
                </a:r>
                <a:endParaRPr/>
              </a:p>
              <a:p>
                <a:pPr marL="171450" marR="0" lvl="0" indent="-171450" algn="l" rtl="0">
                  <a:spcBef>
                    <a:spcPts val="0"/>
                  </a:spcBef>
                  <a:spcAft>
                    <a:spcPts val="0"/>
                  </a:spcAft>
                  <a:buClr>
                    <a:srgbClr val="231F20"/>
                  </a:buClr>
                  <a:buSzPts val="1550"/>
                  <a:buFont typeface="Noto Sans Symbols"/>
                  <a:buChar char="▪"/>
                </a:pPr>
                <a:r>
                  <a:rPr lang="en-US" sz="1550">
                    <a:solidFill>
                      <a:srgbClr val="231F20"/>
                    </a:solidFill>
                    <a:latin typeface="Times New Roman"/>
                    <a:ea typeface="Times New Roman"/>
                    <a:cs typeface="Times New Roman"/>
                    <a:sym typeface="Times New Roman"/>
                  </a:rPr>
                  <a:t>VAT Clarification,</a:t>
                </a:r>
                <a:endParaRPr/>
              </a:p>
              <a:p>
                <a:pPr marL="171450" marR="0" lvl="0" indent="-171450" algn="l" rtl="0">
                  <a:spcBef>
                    <a:spcPts val="0"/>
                  </a:spcBef>
                  <a:spcAft>
                    <a:spcPts val="0"/>
                  </a:spcAft>
                  <a:buClr>
                    <a:srgbClr val="231F20"/>
                  </a:buClr>
                  <a:buSzPts val="1550"/>
                  <a:buFont typeface="Noto Sans Symbols"/>
                  <a:buChar char="▪"/>
                </a:pPr>
                <a:r>
                  <a:rPr lang="en-US" sz="1550">
                    <a:solidFill>
                      <a:srgbClr val="231F20"/>
                    </a:solidFill>
                    <a:latin typeface="Times New Roman"/>
                    <a:ea typeface="Times New Roman"/>
                    <a:cs typeface="Times New Roman"/>
                    <a:sym typeface="Times New Roman"/>
                  </a:rPr>
                  <a:t>CT  Adjudication,</a:t>
                </a:r>
                <a:endParaRPr/>
              </a:p>
              <a:p>
                <a:pPr marL="171450" marR="0" lvl="0" indent="-171450" algn="l" rtl="0">
                  <a:spcBef>
                    <a:spcPts val="0"/>
                  </a:spcBef>
                  <a:spcAft>
                    <a:spcPts val="0"/>
                  </a:spcAft>
                  <a:buClr>
                    <a:srgbClr val="231F20"/>
                  </a:buClr>
                  <a:buSzPts val="1550"/>
                  <a:buFont typeface="Noto Sans Symbols"/>
                  <a:buChar char="▪"/>
                </a:pPr>
                <a:r>
                  <a:rPr lang="en-US" sz="1550">
                    <a:solidFill>
                      <a:srgbClr val="231F20"/>
                    </a:solidFill>
                    <a:latin typeface="Times New Roman"/>
                    <a:ea typeface="Times New Roman"/>
                    <a:cs typeface="Times New Roman"/>
                    <a:sym typeface="Times New Roman"/>
                  </a:rPr>
                  <a:t>VAT  Show Cause reply &amp; hearing, </a:t>
                </a:r>
                <a:endParaRPr/>
              </a:p>
              <a:p>
                <a:pPr marL="171450" marR="0" lvl="0" indent="-171450" algn="l" rtl="0">
                  <a:spcBef>
                    <a:spcPts val="0"/>
                  </a:spcBef>
                  <a:spcAft>
                    <a:spcPts val="0"/>
                  </a:spcAft>
                  <a:buClr>
                    <a:srgbClr val="231F20"/>
                  </a:buClr>
                  <a:buSzPts val="1550"/>
                  <a:buFont typeface="Noto Sans Symbols"/>
                  <a:buChar char="▪"/>
                </a:pPr>
                <a:r>
                  <a:rPr lang="en-US" sz="1550">
                    <a:solidFill>
                      <a:srgbClr val="231F20"/>
                    </a:solidFill>
                    <a:latin typeface="Times New Roman"/>
                    <a:ea typeface="Times New Roman"/>
                    <a:cs typeface="Times New Roman"/>
                    <a:sym typeface="Times New Roman"/>
                  </a:rPr>
                  <a:t>VAT Consultancy</a:t>
                </a:r>
                <a:endParaRPr/>
              </a:p>
              <a:p>
                <a:pPr marL="171450" marR="0" lvl="0" indent="-171450" algn="l" rtl="0">
                  <a:spcBef>
                    <a:spcPts val="0"/>
                  </a:spcBef>
                  <a:spcAft>
                    <a:spcPts val="0"/>
                  </a:spcAft>
                  <a:buClr>
                    <a:srgbClr val="231F20"/>
                  </a:buClr>
                  <a:buSzPts val="1550"/>
                  <a:buFont typeface="Noto Sans Symbols"/>
                  <a:buChar char="▪"/>
                </a:pPr>
                <a:r>
                  <a:rPr lang="en-US" sz="1550">
                    <a:solidFill>
                      <a:srgbClr val="231F20"/>
                    </a:solidFill>
                    <a:latin typeface="Times New Roman"/>
                    <a:ea typeface="Times New Roman"/>
                    <a:cs typeface="Times New Roman"/>
                    <a:sym typeface="Times New Roman"/>
                  </a:rPr>
                  <a:t>SRO, etc.</a:t>
                </a:r>
                <a:endParaRPr/>
              </a:p>
            </p:txBody>
          </p:sp>
          <p:pic>
            <p:nvPicPr>
              <p:cNvPr id="176" name="Google Shape;176;p16"/>
              <p:cNvPicPr preferRelativeResize="0"/>
              <p:nvPr/>
            </p:nvPicPr>
            <p:blipFill rotWithShape="1">
              <a:blip r:embed="rId6">
                <a:alphaModFix/>
              </a:blip>
              <a:srcRect/>
              <a:stretch/>
            </p:blipFill>
            <p:spPr>
              <a:xfrm>
                <a:off x="9567291" y="1454825"/>
                <a:ext cx="2292613" cy="1001962"/>
              </a:xfrm>
              <a:prstGeom prst="rect">
                <a:avLst/>
              </a:prstGeom>
              <a:noFill/>
              <a:ln>
                <a:noFill/>
              </a:ln>
            </p:spPr>
          </p:pic>
        </p:grpSp>
        <p:grpSp>
          <p:nvGrpSpPr>
            <p:cNvPr id="177" name="Google Shape;177;p16"/>
            <p:cNvGrpSpPr/>
            <p:nvPr/>
          </p:nvGrpSpPr>
          <p:grpSpPr>
            <a:xfrm>
              <a:off x="11938055" y="1454600"/>
              <a:ext cx="2219583" cy="4910593"/>
              <a:chOff x="4868554" y="1446664"/>
              <a:chExt cx="2294743" cy="5049673"/>
            </a:xfrm>
          </p:grpSpPr>
          <p:sp>
            <p:nvSpPr>
              <p:cNvPr id="178" name="Google Shape;178;p16"/>
              <p:cNvSpPr/>
              <p:nvPr/>
            </p:nvSpPr>
            <p:spPr>
              <a:xfrm>
                <a:off x="4868554" y="2511869"/>
                <a:ext cx="2294743" cy="197572"/>
              </a:xfrm>
              <a:prstGeom prst="rect">
                <a:avLst/>
              </a:prstGeom>
              <a:gradFill>
                <a:gsLst>
                  <a:gs pos="0">
                    <a:srgbClr val="6177AE"/>
                  </a:gs>
                  <a:gs pos="69000">
                    <a:srgbClr val="425A98"/>
                  </a:gs>
                  <a:gs pos="100000">
                    <a:srgbClr val="3D5591"/>
                  </a:gs>
                </a:gsLst>
                <a:lin ang="5400000" scaled="0"/>
              </a:gra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1400" b="1">
                    <a:solidFill>
                      <a:schemeClr val="lt1"/>
                    </a:solidFill>
                    <a:latin typeface="Times New Roman"/>
                    <a:ea typeface="Times New Roman"/>
                    <a:cs typeface="Times New Roman"/>
                    <a:sym typeface="Times New Roman"/>
                  </a:rPr>
                  <a:t>Customs Duties</a:t>
                </a:r>
                <a:endParaRPr/>
              </a:p>
            </p:txBody>
          </p:sp>
          <p:sp>
            <p:nvSpPr>
              <p:cNvPr id="179" name="Google Shape;179;p16"/>
              <p:cNvSpPr/>
              <p:nvPr/>
            </p:nvSpPr>
            <p:spPr>
              <a:xfrm>
                <a:off x="4868554" y="2768971"/>
                <a:ext cx="2294742" cy="3727366"/>
              </a:xfrm>
              <a:prstGeom prst="rect">
                <a:avLst/>
              </a:prstGeom>
              <a:gradFill>
                <a:gsLst>
                  <a:gs pos="0">
                    <a:srgbClr val="DAD6E7"/>
                  </a:gs>
                  <a:gs pos="100000">
                    <a:srgbClr val="A292C6">
                      <a:alpha val="91764"/>
                    </a:srgbClr>
                  </a:gs>
                </a:gsLst>
                <a:lin ang="5400000" scaled="0"/>
              </a:grad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rgbClr val="231F20"/>
                  </a:buClr>
                  <a:buSzPts val="1600"/>
                  <a:buFont typeface="Noto Sans Symbols"/>
                  <a:buChar char="▪"/>
                </a:pPr>
                <a:r>
                  <a:rPr lang="en-US" sz="1600">
                    <a:solidFill>
                      <a:srgbClr val="231F20"/>
                    </a:solidFill>
                    <a:latin typeface="Times New Roman"/>
                    <a:ea typeface="Times New Roman"/>
                    <a:cs typeface="Times New Roman"/>
                    <a:sym typeface="Times New Roman"/>
                  </a:rPr>
                  <a:t>Bond License</a:t>
                </a:r>
                <a:endParaRPr/>
              </a:p>
              <a:p>
                <a:pPr marL="171450" marR="0" lvl="0" indent="-171450" algn="l" rtl="0">
                  <a:spcBef>
                    <a:spcPts val="0"/>
                  </a:spcBef>
                  <a:spcAft>
                    <a:spcPts val="0"/>
                  </a:spcAft>
                  <a:buClr>
                    <a:srgbClr val="231F20"/>
                  </a:buClr>
                  <a:buSzPts val="1600"/>
                  <a:buFont typeface="Noto Sans Symbols"/>
                  <a:buChar char="▪"/>
                </a:pPr>
                <a:r>
                  <a:rPr lang="en-US" sz="1600">
                    <a:solidFill>
                      <a:srgbClr val="231F20"/>
                    </a:solidFill>
                    <a:latin typeface="Times New Roman"/>
                    <a:ea typeface="Times New Roman"/>
                    <a:cs typeface="Times New Roman"/>
                    <a:sym typeface="Times New Roman"/>
                  </a:rPr>
                  <a:t>Identifying HS Code(S)</a:t>
                </a:r>
                <a:endParaRPr/>
              </a:p>
              <a:p>
                <a:pPr marL="171450" marR="0" lvl="0" indent="-171450" algn="l" rtl="0">
                  <a:spcBef>
                    <a:spcPts val="0"/>
                  </a:spcBef>
                  <a:spcAft>
                    <a:spcPts val="0"/>
                  </a:spcAft>
                  <a:buClr>
                    <a:srgbClr val="231F20"/>
                  </a:buClr>
                  <a:buSzPts val="1600"/>
                  <a:buFont typeface="Noto Sans Symbols"/>
                  <a:buChar char="▪"/>
                </a:pPr>
                <a:r>
                  <a:rPr lang="en-US" sz="1600">
                    <a:solidFill>
                      <a:srgbClr val="231F20"/>
                    </a:solidFill>
                    <a:latin typeface="Times New Roman"/>
                    <a:ea typeface="Times New Roman"/>
                    <a:cs typeface="Times New Roman"/>
                    <a:sym typeface="Times New Roman"/>
                  </a:rPr>
                  <a:t>Apply CKD / SKD importation.  </a:t>
                </a:r>
                <a:endParaRPr/>
              </a:p>
              <a:p>
                <a:pPr marL="171450" marR="0" lvl="0" indent="-171450" algn="l" rtl="0">
                  <a:spcBef>
                    <a:spcPts val="0"/>
                  </a:spcBef>
                  <a:spcAft>
                    <a:spcPts val="0"/>
                  </a:spcAft>
                  <a:buClr>
                    <a:srgbClr val="231F20"/>
                  </a:buClr>
                  <a:buSzPts val="1600"/>
                  <a:buFont typeface="Noto Sans Symbols"/>
                  <a:buChar char="▪"/>
                </a:pPr>
                <a:r>
                  <a:rPr lang="en-US" sz="1600">
                    <a:solidFill>
                      <a:srgbClr val="231F20"/>
                    </a:solidFill>
                    <a:latin typeface="Times New Roman"/>
                    <a:ea typeface="Times New Roman"/>
                    <a:cs typeface="Times New Roman"/>
                    <a:sym typeface="Times New Roman"/>
                  </a:rPr>
                  <a:t>Applying for &amp; exemption for temporary importation.</a:t>
                </a:r>
                <a:endParaRPr/>
              </a:p>
              <a:p>
                <a:pPr marL="171450" marR="0" lvl="0" indent="-171450" algn="l" rtl="0">
                  <a:spcBef>
                    <a:spcPts val="0"/>
                  </a:spcBef>
                  <a:spcAft>
                    <a:spcPts val="0"/>
                  </a:spcAft>
                  <a:buClr>
                    <a:srgbClr val="231F20"/>
                  </a:buClr>
                  <a:buSzPts val="1600"/>
                  <a:buFont typeface="Noto Sans Symbols"/>
                  <a:buChar char="▪"/>
                </a:pPr>
                <a:r>
                  <a:rPr lang="en-US" sz="1600">
                    <a:solidFill>
                      <a:srgbClr val="231F20"/>
                    </a:solidFill>
                    <a:latin typeface="Times New Roman"/>
                    <a:ea typeface="Times New Roman"/>
                    <a:cs typeface="Times New Roman"/>
                    <a:sym typeface="Times New Roman"/>
                  </a:rPr>
                  <a:t>Applying the duty drawback. </a:t>
                </a:r>
                <a:endParaRPr/>
              </a:p>
              <a:p>
                <a:pPr marL="171450" marR="0" lvl="0" indent="-171450" algn="l" rtl="0">
                  <a:spcBef>
                    <a:spcPts val="0"/>
                  </a:spcBef>
                  <a:spcAft>
                    <a:spcPts val="0"/>
                  </a:spcAft>
                  <a:buClr>
                    <a:srgbClr val="231F20"/>
                  </a:buClr>
                  <a:buSzPts val="1600"/>
                  <a:buFont typeface="Noto Sans Symbols"/>
                  <a:buChar char="▪"/>
                </a:pPr>
                <a:r>
                  <a:rPr lang="en-US" sz="1600">
                    <a:solidFill>
                      <a:srgbClr val="231F20"/>
                    </a:solidFill>
                    <a:latin typeface="Times New Roman"/>
                    <a:ea typeface="Times New Roman"/>
                    <a:cs typeface="Times New Roman"/>
                    <a:sym typeface="Times New Roman"/>
                  </a:rPr>
                  <a:t>Appeal/Tribunal ADR</a:t>
                </a:r>
                <a:endParaRPr/>
              </a:p>
              <a:p>
                <a:pPr marL="171450" marR="0" lvl="0" indent="-171450" algn="l" rtl="0">
                  <a:spcBef>
                    <a:spcPts val="0"/>
                  </a:spcBef>
                  <a:spcAft>
                    <a:spcPts val="0"/>
                  </a:spcAft>
                  <a:buClr>
                    <a:srgbClr val="231F20"/>
                  </a:buClr>
                  <a:buSzPts val="1600"/>
                  <a:buFont typeface="Noto Sans Symbols"/>
                  <a:buChar char="▪"/>
                </a:pPr>
                <a:r>
                  <a:rPr lang="en-US" sz="1600">
                    <a:solidFill>
                      <a:srgbClr val="231F20"/>
                    </a:solidFill>
                    <a:latin typeface="Times New Roman"/>
                    <a:ea typeface="Times New Roman"/>
                    <a:cs typeface="Times New Roman"/>
                    <a:sym typeface="Times New Roman"/>
                  </a:rPr>
                  <a:t> Applying for WRIT petition/  Stay Order etc.</a:t>
                </a:r>
                <a:endParaRPr/>
              </a:p>
            </p:txBody>
          </p:sp>
          <p:pic>
            <p:nvPicPr>
              <p:cNvPr id="180" name="Google Shape;180;p16" descr="Customs Duties Services – LTR Consultants"/>
              <p:cNvPicPr preferRelativeResize="0"/>
              <p:nvPr/>
            </p:nvPicPr>
            <p:blipFill rotWithShape="1">
              <a:blip r:embed="rId7">
                <a:alphaModFix/>
              </a:blip>
              <a:srcRect/>
              <a:stretch/>
            </p:blipFill>
            <p:spPr>
              <a:xfrm>
                <a:off x="4868555" y="1446664"/>
                <a:ext cx="2294741" cy="1004020"/>
              </a:xfrm>
              <a:prstGeom prst="rect">
                <a:avLst/>
              </a:prstGeom>
              <a:noFill/>
              <a:ln>
                <a:noFill/>
              </a:ln>
            </p:spPr>
          </p:pic>
        </p:grpSp>
      </p:grpSp>
      <p:grpSp>
        <p:nvGrpSpPr>
          <p:cNvPr id="181" name="Google Shape;181;p16"/>
          <p:cNvGrpSpPr/>
          <p:nvPr/>
        </p:nvGrpSpPr>
        <p:grpSpPr>
          <a:xfrm>
            <a:off x="213978" y="2421030"/>
            <a:ext cx="4720879" cy="3402742"/>
            <a:chOff x="213978" y="2421030"/>
            <a:chExt cx="4720879" cy="3402742"/>
          </a:xfrm>
        </p:grpSpPr>
        <p:grpSp>
          <p:nvGrpSpPr>
            <p:cNvPr id="182" name="Google Shape;182;p16"/>
            <p:cNvGrpSpPr/>
            <p:nvPr/>
          </p:nvGrpSpPr>
          <p:grpSpPr>
            <a:xfrm>
              <a:off x="223291" y="2421030"/>
              <a:ext cx="4711566" cy="441750"/>
              <a:chOff x="221100" y="2458662"/>
              <a:chExt cx="4478685" cy="299631"/>
            </a:xfrm>
          </p:grpSpPr>
          <p:sp>
            <p:nvSpPr>
              <p:cNvPr id="183" name="Google Shape;183;p16"/>
              <p:cNvSpPr/>
              <p:nvPr/>
            </p:nvSpPr>
            <p:spPr>
              <a:xfrm>
                <a:off x="221100" y="2458662"/>
                <a:ext cx="4478685" cy="29963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84" name="Google Shape;184;p16"/>
              <p:cNvSpPr/>
              <p:nvPr/>
            </p:nvSpPr>
            <p:spPr>
              <a:xfrm>
                <a:off x="417609" y="2539676"/>
                <a:ext cx="4077111" cy="137602"/>
              </a:xfrm>
              <a:prstGeom prst="roundRect">
                <a:avLst>
                  <a:gd name="adj"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grpSp>
          <p:nvGrpSpPr>
            <p:cNvPr id="185" name="Google Shape;185;p16"/>
            <p:cNvGrpSpPr/>
            <p:nvPr/>
          </p:nvGrpSpPr>
          <p:grpSpPr>
            <a:xfrm>
              <a:off x="3555988" y="2450963"/>
              <a:ext cx="1354517" cy="2990476"/>
              <a:chOff x="6679891" y="388313"/>
              <a:chExt cx="2208628" cy="4712558"/>
            </a:xfrm>
          </p:grpSpPr>
          <p:sp>
            <p:nvSpPr>
              <p:cNvPr id="186" name="Google Shape;186;p16"/>
              <p:cNvSpPr/>
              <p:nvPr/>
            </p:nvSpPr>
            <p:spPr>
              <a:xfrm>
                <a:off x="7745571" y="2821152"/>
                <a:ext cx="45719" cy="190237"/>
              </a:xfrm>
              <a:custGeom>
                <a:avLst/>
                <a:gdLst/>
                <a:ahLst/>
                <a:cxnLst/>
                <a:rect l="l" t="t" r="r" b="b"/>
                <a:pathLst>
                  <a:path w="31547" h="142875" extrusionOk="0">
                    <a:moveTo>
                      <a:pt x="31547" y="142875"/>
                    </a:moveTo>
                    <a:cubicBezTo>
                      <a:pt x="16545" y="120491"/>
                      <a:pt x="1543" y="98107"/>
                      <a:pt x="114" y="74295"/>
                    </a:cubicBezTo>
                    <a:cubicBezTo>
                      <a:pt x="-1315" y="50483"/>
                      <a:pt x="10829" y="25241"/>
                      <a:pt x="22974" y="0"/>
                    </a:cubicBezTo>
                  </a:path>
                </a:pathLst>
              </a:cu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87" name="Google Shape;187;p16"/>
              <p:cNvSpPr/>
              <p:nvPr/>
            </p:nvSpPr>
            <p:spPr>
              <a:xfrm>
                <a:off x="6679891" y="2844360"/>
                <a:ext cx="2208628" cy="2208628"/>
              </a:xfrm>
              <a:custGeom>
                <a:avLst/>
                <a:gdLst/>
                <a:ahLst/>
                <a:cxnLst/>
                <a:rect l="l" t="t" r="r" b="b"/>
                <a:pathLst>
                  <a:path w="2208628" h="2208628" extrusionOk="0">
                    <a:moveTo>
                      <a:pt x="1104314" y="137153"/>
                    </a:moveTo>
                    <a:cubicBezTo>
                      <a:pt x="1044786" y="137153"/>
                      <a:pt x="996529" y="185410"/>
                      <a:pt x="996529" y="244938"/>
                    </a:cubicBezTo>
                    <a:cubicBezTo>
                      <a:pt x="996529" y="304466"/>
                      <a:pt x="1044786" y="352723"/>
                      <a:pt x="1104314" y="352723"/>
                    </a:cubicBezTo>
                    <a:cubicBezTo>
                      <a:pt x="1163842" y="352723"/>
                      <a:pt x="1212099" y="304466"/>
                      <a:pt x="1212099" y="244938"/>
                    </a:cubicBezTo>
                    <a:cubicBezTo>
                      <a:pt x="1212099" y="185410"/>
                      <a:pt x="1163842" y="137153"/>
                      <a:pt x="1104314" y="137153"/>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a:gsLst>
                  <a:gs pos="0">
                    <a:srgbClr val="660066">
                      <a:alpha val="49803"/>
                    </a:srgbClr>
                  </a:gs>
                  <a:gs pos="100000">
                    <a:srgbClr val="CC00CC">
                      <a:alpha val="69803"/>
                    </a:srgbClr>
                  </a:gs>
                </a:gsLst>
                <a:lin ang="0" scaled="0"/>
              </a:gradFill>
              <a:ln w="15875" cap="flat" cmpd="sng">
                <a:solidFill>
                  <a:srgbClr val="660066"/>
                </a:solidFill>
                <a:prstDash val="solid"/>
                <a:round/>
                <a:headEnd type="none" w="sm" len="sm"/>
                <a:tailEnd type="none" w="sm" len="sm"/>
              </a:ln>
              <a:effectLst>
                <a:reflection stA="35000" endPos="90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VAT Solutions</a:t>
                </a:r>
                <a:endParaRPr/>
              </a:p>
            </p:txBody>
          </p:sp>
          <p:grpSp>
            <p:nvGrpSpPr>
              <p:cNvPr id="188" name="Google Shape;188;p16"/>
              <p:cNvGrpSpPr/>
              <p:nvPr/>
            </p:nvGrpSpPr>
            <p:grpSpPr>
              <a:xfrm>
                <a:off x="7399576" y="388313"/>
                <a:ext cx="769257" cy="769257"/>
                <a:chOff x="5877141" y="400287"/>
                <a:chExt cx="769257" cy="769257"/>
              </a:xfrm>
            </p:grpSpPr>
            <p:sp>
              <p:nvSpPr>
                <p:cNvPr id="189" name="Google Shape;189;p16"/>
                <p:cNvSpPr/>
                <p:nvPr/>
              </p:nvSpPr>
              <p:spPr>
                <a:xfrm>
                  <a:off x="5877141" y="400287"/>
                  <a:ext cx="769257" cy="769257"/>
                </a:xfrm>
                <a:prstGeom prst="ellipse">
                  <a:avLst/>
                </a:prstGeom>
                <a:solidFill>
                  <a:srgbClr val="F2F2F2"/>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0" name="Google Shape;190;p16"/>
                <p:cNvSpPr/>
                <p:nvPr/>
              </p:nvSpPr>
              <p:spPr>
                <a:xfrm>
                  <a:off x="6052450" y="575111"/>
                  <a:ext cx="418638" cy="418638"/>
                </a:xfrm>
                <a:prstGeom prst="ellipse">
                  <a:avLst/>
                </a:prstGeom>
                <a:gradFill>
                  <a:gsLst>
                    <a:gs pos="0">
                      <a:srgbClr val="660066"/>
                    </a:gs>
                    <a:gs pos="100000">
                      <a:srgbClr val="CC00CC"/>
                    </a:gs>
                  </a:gsLst>
                  <a:lin ang="0" scaled="0"/>
                </a:gradFill>
                <a:ln w="15875"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cxnSp>
            <p:nvCxnSpPr>
              <p:cNvPr id="191" name="Google Shape;191;p16"/>
              <p:cNvCxnSpPr>
                <a:stCxn id="189" idx="4"/>
                <a:endCxn id="187" idx="5"/>
              </p:cNvCxnSpPr>
              <p:nvPr/>
            </p:nvCxnSpPr>
            <p:spPr>
              <a:xfrm>
                <a:off x="7784205" y="1157570"/>
                <a:ext cx="0" cy="1686900"/>
              </a:xfrm>
              <a:prstGeom prst="straightConnector1">
                <a:avLst/>
              </a:prstGeom>
              <a:noFill/>
              <a:ln w="9525" cap="flat" cmpd="sng">
                <a:solidFill>
                  <a:schemeClr val="dk1"/>
                </a:solidFill>
                <a:prstDash val="solid"/>
                <a:round/>
                <a:headEnd type="none" w="sm" len="sm"/>
                <a:tailEnd type="none" w="sm" len="sm"/>
              </a:ln>
            </p:spPr>
          </p:cxnSp>
          <p:sp>
            <p:nvSpPr>
              <p:cNvPr id="192" name="Google Shape;192;p16"/>
              <p:cNvSpPr/>
              <p:nvPr/>
            </p:nvSpPr>
            <p:spPr>
              <a:xfrm>
                <a:off x="7777118" y="2826093"/>
                <a:ext cx="45719" cy="182438"/>
              </a:xfrm>
              <a:custGeom>
                <a:avLst/>
                <a:gdLst/>
                <a:ahLst/>
                <a:cxnLst/>
                <a:rect l="l" t="t" r="r" b="b"/>
                <a:pathLst>
                  <a:path w="49664" h="137775" extrusionOk="0">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3" name="Google Shape;193;p16"/>
              <p:cNvSpPr/>
              <p:nvPr/>
            </p:nvSpPr>
            <p:spPr>
              <a:xfrm>
                <a:off x="7751413" y="2804004"/>
                <a:ext cx="48578" cy="37147"/>
              </a:xfrm>
              <a:custGeom>
                <a:avLst/>
                <a:gdLst/>
                <a:ahLst/>
                <a:cxnLst/>
                <a:rect l="l" t="t" r="r" b="b"/>
                <a:pathLst>
                  <a:path w="48578" h="37147" extrusionOk="0">
                    <a:moveTo>
                      <a:pt x="0" y="37147"/>
                    </a:moveTo>
                    <a:lnTo>
                      <a:pt x="48578" y="0"/>
                    </a:lnTo>
                  </a:path>
                </a:pathLst>
              </a:cu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4" name="Google Shape;194;p16"/>
              <p:cNvSpPr/>
              <p:nvPr/>
            </p:nvSpPr>
            <p:spPr>
              <a:xfrm>
                <a:off x="7758079" y="2784951"/>
                <a:ext cx="48578" cy="37147"/>
              </a:xfrm>
              <a:custGeom>
                <a:avLst/>
                <a:gdLst/>
                <a:ahLst/>
                <a:cxnLst/>
                <a:rect l="l" t="t" r="r" b="b"/>
                <a:pathLst>
                  <a:path w="48578" h="37147" extrusionOk="0">
                    <a:moveTo>
                      <a:pt x="0" y="37147"/>
                    </a:moveTo>
                    <a:lnTo>
                      <a:pt x="48578" y="0"/>
                    </a:lnTo>
                  </a:path>
                </a:pathLst>
              </a:cu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5" name="Google Shape;195;p16"/>
              <p:cNvSpPr/>
              <p:nvPr/>
            </p:nvSpPr>
            <p:spPr>
              <a:xfrm>
                <a:off x="6909288" y="5029874"/>
                <a:ext cx="1794737" cy="70997"/>
              </a:xfrm>
              <a:prstGeom prst="ellipse">
                <a:avLst/>
              </a:prstGeom>
              <a:gradFill>
                <a:gsLst>
                  <a:gs pos="0">
                    <a:srgbClr val="000000">
                      <a:alpha val="73725"/>
                    </a:srgbClr>
                  </a:gs>
                  <a:gs pos="100000">
                    <a:srgbClr val="000000">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grpSp>
          <p:nvGrpSpPr>
            <p:cNvPr id="196" name="Google Shape;196;p16"/>
            <p:cNvGrpSpPr/>
            <p:nvPr/>
          </p:nvGrpSpPr>
          <p:grpSpPr>
            <a:xfrm>
              <a:off x="2544150" y="2434799"/>
              <a:ext cx="1346817" cy="3352344"/>
              <a:chOff x="4864290" y="359569"/>
              <a:chExt cx="2208627" cy="5340577"/>
            </a:xfrm>
          </p:grpSpPr>
          <p:sp>
            <p:nvSpPr>
              <p:cNvPr id="197" name="Google Shape;197;p16"/>
              <p:cNvSpPr/>
              <p:nvPr/>
            </p:nvSpPr>
            <p:spPr>
              <a:xfrm>
                <a:off x="5937057" y="3411066"/>
                <a:ext cx="45719" cy="190237"/>
              </a:xfrm>
              <a:custGeom>
                <a:avLst/>
                <a:gdLst/>
                <a:ahLst/>
                <a:cxnLst/>
                <a:rect l="l" t="t" r="r" b="b"/>
                <a:pathLst>
                  <a:path w="31547" h="142875" extrusionOk="0">
                    <a:moveTo>
                      <a:pt x="31547" y="142875"/>
                    </a:moveTo>
                    <a:cubicBezTo>
                      <a:pt x="16545" y="120491"/>
                      <a:pt x="1543" y="98107"/>
                      <a:pt x="114" y="74295"/>
                    </a:cubicBezTo>
                    <a:cubicBezTo>
                      <a:pt x="-1315" y="50483"/>
                      <a:pt x="10829" y="25241"/>
                      <a:pt x="22974" y="0"/>
                    </a:cubicBezTo>
                  </a:path>
                </a:pathLst>
              </a:cu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8" name="Google Shape;198;p16"/>
              <p:cNvSpPr/>
              <p:nvPr/>
            </p:nvSpPr>
            <p:spPr>
              <a:xfrm>
                <a:off x="4864290" y="3429001"/>
                <a:ext cx="2208627" cy="2208628"/>
              </a:xfrm>
              <a:custGeom>
                <a:avLst/>
                <a:gdLst/>
                <a:ahLst/>
                <a:cxnLst/>
                <a:rect l="l" t="t" r="r" b="b"/>
                <a:pathLst>
                  <a:path w="2208628" h="2208628" extrusionOk="0">
                    <a:moveTo>
                      <a:pt x="1104314" y="143598"/>
                    </a:moveTo>
                    <a:cubicBezTo>
                      <a:pt x="1044786" y="143598"/>
                      <a:pt x="996529" y="191855"/>
                      <a:pt x="996529" y="251383"/>
                    </a:cubicBezTo>
                    <a:cubicBezTo>
                      <a:pt x="996529" y="310911"/>
                      <a:pt x="1044786" y="359168"/>
                      <a:pt x="1104314" y="359168"/>
                    </a:cubicBezTo>
                    <a:cubicBezTo>
                      <a:pt x="1163842" y="359168"/>
                      <a:pt x="1212099" y="310911"/>
                      <a:pt x="1212099" y="251383"/>
                    </a:cubicBezTo>
                    <a:cubicBezTo>
                      <a:pt x="1212099" y="191855"/>
                      <a:pt x="1163842" y="143598"/>
                      <a:pt x="1104314" y="143598"/>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a:gsLst>
                  <a:gs pos="0">
                    <a:srgbClr val="FFA41E">
                      <a:alpha val="49803"/>
                    </a:srgbClr>
                  </a:gs>
                  <a:gs pos="100000">
                    <a:srgbClr val="FFCC00">
                      <a:alpha val="69803"/>
                    </a:srgbClr>
                  </a:gs>
                </a:gsLst>
                <a:lin ang="0" scaled="0"/>
              </a:gradFill>
              <a:ln w="15875" cap="flat" cmpd="sng">
                <a:solidFill>
                  <a:srgbClr val="FF9900"/>
                </a:solidFill>
                <a:prstDash val="solid"/>
                <a:round/>
                <a:headEnd type="none" w="sm" len="sm"/>
                <a:tailEnd type="none" w="sm" len="sm"/>
              </a:ln>
              <a:effectLst>
                <a:reflection stA="35000" endPos="90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Tax Tribunal</a:t>
                </a:r>
                <a:endParaRPr/>
              </a:p>
            </p:txBody>
          </p:sp>
          <p:grpSp>
            <p:nvGrpSpPr>
              <p:cNvPr id="199" name="Google Shape;199;p16"/>
              <p:cNvGrpSpPr/>
              <p:nvPr/>
            </p:nvGrpSpPr>
            <p:grpSpPr>
              <a:xfrm>
                <a:off x="5588567" y="359569"/>
                <a:ext cx="769257" cy="769257"/>
                <a:chOff x="4498870" y="400287"/>
                <a:chExt cx="769257" cy="769257"/>
              </a:xfrm>
            </p:grpSpPr>
            <p:sp>
              <p:nvSpPr>
                <p:cNvPr id="200" name="Google Shape;200;p16"/>
                <p:cNvSpPr/>
                <p:nvPr/>
              </p:nvSpPr>
              <p:spPr>
                <a:xfrm>
                  <a:off x="4498870" y="400287"/>
                  <a:ext cx="769257" cy="769257"/>
                </a:xfrm>
                <a:prstGeom prst="ellipse">
                  <a:avLst/>
                </a:prstGeom>
                <a:solidFill>
                  <a:srgbClr val="F2F2F2"/>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01" name="Google Shape;201;p16"/>
                <p:cNvSpPr/>
                <p:nvPr/>
              </p:nvSpPr>
              <p:spPr>
                <a:xfrm>
                  <a:off x="4674179" y="575111"/>
                  <a:ext cx="418638" cy="418638"/>
                </a:xfrm>
                <a:prstGeom prst="ellipse">
                  <a:avLst/>
                </a:prstGeom>
                <a:gradFill>
                  <a:gsLst>
                    <a:gs pos="0">
                      <a:srgbClr val="FFA41E"/>
                    </a:gs>
                    <a:gs pos="100000">
                      <a:srgbClr val="FFCC00"/>
                    </a:gs>
                  </a:gsLst>
                  <a:lin ang="0" scaled="0"/>
                </a:grad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cxnSp>
            <p:nvCxnSpPr>
              <p:cNvPr id="202" name="Google Shape;202;p16"/>
              <p:cNvCxnSpPr>
                <a:stCxn id="200" idx="4"/>
                <a:endCxn id="198" idx="5"/>
              </p:cNvCxnSpPr>
              <p:nvPr/>
            </p:nvCxnSpPr>
            <p:spPr>
              <a:xfrm flipH="1">
                <a:off x="5968696" y="1128826"/>
                <a:ext cx="4500" cy="2300100"/>
              </a:xfrm>
              <a:prstGeom prst="straightConnector1">
                <a:avLst/>
              </a:prstGeom>
              <a:noFill/>
              <a:ln w="9525" cap="flat" cmpd="sng">
                <a:solidFill>
                  <a:schemeClr val="dk1"/>
                </a:solidFill>
                <a:prstDash val="solid"/>
                <a:round/>
                <a:headEnd type="none" w="sm" len="sm"/>
                <a:tailEnd type="none" w="sm" len="sm"/>
              </a:ln>
            </p:spPr>
          </p:cxnSp>
          <p:sp>
            <p:nvSpPr>
              <p:cNvPr id="203" name="Google Shape;203;p16"/>
              <p:cNvSpPr/>
              <p:nvPr/>
            </p:nvSpPr>
            <p:spPr>
              <a:xfrm>
                <a:off x="5968604" y="3416007"/>
                <a:ext cx="45719" cy="182438"/>
              </a:xfrm>
              <a:custGeom>
                <a:avLst/>
                <a:gdLst/>
                <a:ahLst/>
                <a:cxnLst/>
                <a:rect l="l" t="t" r="r" b="b"/>
                <a:pathLst>
                  <a:path w="49664" h="137775" extrusionOk="0">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04" name="Google Shape;204;p16"/>
              <p:cNvSpPr/>
              <p:nvPr/>
            </p:nvSpPr>
            <p:spPr>
              <a:xfrm>
                <a:off x="5942899" y="3393918"/>
                <a:ext cx="48578" cy="37147"/>
              </a:xfrm>
              <a:custGeom>
                <a:avLst/>
                <a:gdLst/>
                <a:ahLst/>
                <a:cxnLst/>
                <a:rect l="l" t="t" r="r" b="b"/>
                <a:pathLst>
                  <a:path w="48578" h="37147" extrusionOk="0">
                    <a:moveTo>
                      <a:pt x="0" y="37147"/>
                    </a:moveTo>
                    <a:lnTo>
                      <a:pt x="48578" y="0"/>
                    </a:lnTo>
                  </a:path>
                </a:pathLst>
              </a:cu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05" name="Google Shape;205;p16"/>
              <p:cNvSpPr/>
              <p:nvPr/>
            </p:nvSpPr>
            <p:spPr>
              <a:xfrm>
                <a:off x="5949565" y="3374865"/>
                <a:ext cx="48578" cy="37147"/>
              </a:xfrm>
              <a:custGeom>
                <a:avLst/>
                <a:gdLst/>
                <a:ahLst/>
                <a:cxnLst/>
                <a:rect l="l" t="t" r="r" b="b"/>
                <a:pathLst>
                  <a:path w="48578" h="37147" extrusionOk="0">
                    <a:moveTo>
                      <a:pt x="0" y="37147"/>
                    </a:moveTo>
                    <a:lnTo>
                      <a:pt x="48578" y="0"/>
                    </a:lnTo>
                  </a:path>
                </a:pathLst>
              </a:cu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06" name="Google Shape;206;p16"/>
              <p:cNvSpPr/>
              <p:nvPr/>
            </p:nvSpPr>
            <p:spPr>
              <a:xfrm>
                <a:off x="5039688" y="5629149"/>
                <a:ext cx="1794737" cy="70997"/>
              </a:xfrm>
              <a:prstGeom prst="ellipse">
                <a:avLst/>
              </a:prstGeom>
              <a:gradFill>
                <a:gsLst>
                  <a:gs pos="0">
                    <a:srgbClr val="000000">
                      <a:alpha val="73725"/>
                    </a:srgbClr>
                  </a:gs>
                  <a:gs pos="100000">
                    <a:srgbClr val="000000">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grpSp>
          <p:nvGrpSpPr>
            <p:cNvPr id="207" name="Google Shape;207;p16"/>
            <p:cNvGrpSpPr/>
            <p:nvPr/>
          </p:nvGrpSpPr>
          <p:grpSpPr>
            <a:xfrm>
              <a:off x="213978" y="2450963"/>
              <a:ext cx="1263994" cy="3372809"/>
              <a:chOff x="1231952" y="400287"/>
              <a:chExt cx="2208628" cy="5714698"/>
            </a:xfrm>
          </p:grpSpPr>
          <p:sp>
            <p:nvSpPr>
              <p:cNvPr id="208" name="Google Shape;208;p16"/>
              <p:cNvSpPr/>
              <p:nvPr/>
            </p:nvSpPr>
            <p:spPr>
              <a:xfrm>
                <a:off x="1480949" y="6043988"/>
                <a:ext cx="1794737" cy="70997"/>
              </a:xfrm>
              <a:prstGeom prst="ellipse">
                <a:avLst/>
              </a:prstGeom>
              <a:gradFill>
                <a:gsLst>
                  <a:gs pos="0">
                    <a:srgbClr val="000000">
                      <a:alpha val="73725"/>
                    </a:srgbClr>
                  </a:gs>
                  <a:gs pos="100000">
                    <a:srgbClr val="000000">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09" name="Google Shape;209;p16"/>
              <p:cNvSpPr/>
              <p:nvPr/>
            </p:nvSpPr>
            <p:spPr>
              <a:xfrm>
                <a:off x="2303571" y="3809048"/>
                <a:ext cx="45719" cy="190237"/>
              </a:xfrm>
              <a:custGeom>
                <a:avLst/>
                <a:gdLst/>
                <a:ahLst/>
                <a:cxnLst/>
                <a:rect l="l" t="t" r="r" b="b"/>
                <a:pathLst>
                  <a:path w="31547" h="142875" extrusionOk="0">
                    <a:moveTo>
                      <a:pt x="31547" y="142875"/>
                    </a:moveTo>
                    <a:cubicBezTo>
                      <a:pt x="16545" y="120491"/>
                      <a:pt x="1543" y="98107"/>
                      <a:pt x="114" y="74295"/>
                    </a:cubicBezTo>
                    <a:cubicBezTo>
                      <a:pt x="-1315" y="50483"/>
                      <a:pt x="10829" y="25241"/>
                      <a:pt x="22974" y="0"/>
                    </a:cubicBezTo>
                  </a:path>
                </a:pathLst>
              </a:cu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0" name="Google Shape;210;p16"/>
              <p:cNvSpPr/>
              <p:nvPr/>
            </p:nvSpPr>
            <p:spPr>
              <a:xfrm>
                <a:off x="1231952" y="3820887"/>
                <a:ext cx="2208628" cy="2208628"/>
              </a:xfrm>
              <a:custGeom>
                <a:avLst/>
                <a:gdLst/>
                <a:ahLst/>
                <a:cxnLst/>
                <a:rect l="l" t="t" r="r" b="b"/>
                <a:pathLst>
                  <a:path w="2208628" h="2208628" extrusionOk="0">
                    <a:moveTo>
                      <a:pt x="1104314" y="115856"/>
                    </a:moveTo>
                    <a:cubicBezTo>
                      <a:pt x="1044786" y="115856"/>
                      <a:pt x="996529" y="164113"/>
                      <a:pt x="996529" y="223641"/>
                    </a:cubicBezTo>
                    <a:cubicBezTo>
                      <a:pt x="996529" y="283169"/>
                      <a:pt x="1044786" y="331426"/>
                      <a:pt x="1104314" y="331426"/>
                    </a:cubicBezTo>
                    <a:cubicBezTo>
                      <a:pt x="1163842" y="331426"/>
                      <a:pt x="1212099" y="283169"/>
                      <a:pt x="1212099" y="223641"/>
                    </a:cubicBezTo>
                    <a:cubicBezTo>
                      <a:pt x="1212099" y="164113"/>
                      <a:pt x="1163842" y="115856"/>
                      <a:pt x="1104314" y="115856"/>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a:gsLst>
                  <a:gs pos="0">
                    <a:srgbClr val="33CC33">
                      <a:alpha val="49803"/>
                    </a:srgbClr>
                  </a:gs>
                  <a:gs pos="100000">
                    <a:srgbClr val="00FF00">
                      <a:alpha val="69803"/>
                    </a:srgbClr>
                  </a:gs>
                </a:gsLst>
                <a:lin ang="0" scaled="0"/>
              </a:gradFill>
              <a:ln w="15875" cap="flat" cmpd="sng">
                <a:solidFill>
                  <a:srgbClr val="33CC33"/>
                </a:solidFill>
                <a:prstDash val="solid"/>
                <a:round/>
                <a:headEnd type="none" w="sm" len="sm"/>
                <a:tailEnd type="none" w="sm" len="sm"/>
              </a:ln>
              <a:effectLst>
                <a:reflection stA="35000" endPos="90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Tax Optimization</a:t>
                </a:r>
                <a:endParaRPr/>
              </a:p>
            </p:txBody>
          </p:sp>
          <p:grpSp>
            <p:nvGrpSpPr>
              <p:cNvPr id="211" name="Google Shape;211;p16"/>
              <p:cNvGrpSpPr/>
              <p:nvPr/>
            </p:nvGrpSpPr>
            <p:grpSpPr>
              <a:xfrm>
                <a:off x="1960039" y="400287"/>
                <a:ext cx="769257" cy="769257"/>
                <a:chOff x="1742328" y="400287"/>
                <a:chExt cx="769257" cy="769257"/>
              </a:xfrm>
            </p:grpSpPr>
            <p:sp>
              <p:nvSpPr>
                <p:cNvPr id="212" name="Google Shape;212;p16"/>
                <p:cNvSpPr/>
                <p:nvPr/>
              </p:nvSpPr>
              <p:spPr>
                <a:xfrm>
                  <a:off x="1742328" y="400287"/>
                  <a:ext cx="769257" cy="769257"/>
                </a:xfrm>
                <a:prstGeom prst="ellipse">
                  <a:avLst/>
                </a:prstGeom>
                <a:solidFill>
                  <a:srgbClr val="F2F2F2"/>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3" name="Google Shape;213;p16"/>
                <p:cNvSpPr/>
                <p:nvPr/>
              </p:nvSpPr>
              <p:spPr>
                <a:xfrm>
                  <a:off x="1917637" y="575111"/>
                  <a:ext cx="418638" cy="418638"/>
                </a:xfrm>
                <a:prstGeom prst="ellipse">
                  <a:avLst/>
                </a:prstGeom>
                <a:gradFill>
                  <a:gsLst>
                    <a:gs pos="0">
                      <a:srgbClr val="33CC33"/>
                    </a:gs>
                    <a:gs pos="100000">
                      <a:srgbClr val="00FF00"/>
                    </a:gs>
                  </a:gsLst>
                  <a:lin ang="0" scaled="0"/>
                </a:gradFill>
                <a:ln w="15875" cap="flat" cmpd="sng">
                  <a:solidFill>
                    <a:srgbClr val="33CC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cxnSp>
            <p:nvCxnSpPr>
              <p:cNvPr id="214" name="Google Shape;214;p16"/>
              <p:cNvCxnSpPr>
                <a:stCxn id="212" idx="4"/>
                <a:endCxn id="210" idx="5"/>
              </p:cNvCxnSpPr>
              <p:nvPr/>
            </p:nvCxnSpPr>
            <p:spPr>
              <a:xfrm flipH="1">
                <a:off x="2336268" y="1169544"/>
                <a:ext cx="8400" cy="2651400"/>
              </a:xfrm>
              <a:prstGeom prst="straightConnector1">
                <a:avLst/>
              </a:prstGeom>
              <a:noFill/>
              <a:ln w="9525" cap="flat" cmpd="sng">
                <a:solidFill>
                  <a:schemeClr val="dk1"/>
                </a:solidFill>
                <a:prstDash val="solid"/>
                <a:round/>
                <a:headEnd type="none" w="sm" len="sm"/>
                <a:tailEnd type="none" w="sm" len="sm"/>
              </a:ln>
            </p:spPr>
          </p:cxnSp>
          <p:sp>
            <p:nvSpPr>
              <p:cNvPr id="215" name="Google Shape;215;p16"/>
              <p:cNvSpPr/>
              <p:nvPr/>
            </p:nvSpPr>
            <p:spPr>
              <a:xfrm>
                <a:off x="2335118" y="3813989"/>
                <a:ext cx="45719" cy="182438"/>
              </a:xfrm>
              <a:custGeom>
                <a:avLst/>
                <a:gdLst/>
                <a:ahLst/>
                <a:cxnLst/>
                <a:rect l="l" t="t" r="r" b="b"/>
                <a:pathLst>
                  <a:path w="49664" h="137775" extrusionOk="0">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6" name="Google Shape;216;p16"/>
              <p:cNvSpPr/>
              <p:nvPr/>
            </p:nvSpPr>
            <p:spPr>
              <a:xfrm>
                <a:off x="2309413" y="3791900"/>
                <a:ext cx="48578" cy="37147"/>
              </a:xfrm>
              <a:custGeom>
                <a:avLst/>
                <a:gdLst/>
                <a:ahLst/>
                <a:cxnLst/>
                <a:rect l="l" t="t" r="r" b="b"/>
                <a:pathLst>
                  <a:path w="48578" h="37147" extrusionOk="0">
                    <a:moveTo>
                      <a:pt x="0" y="37147"/>
                    </a:moveTo>
                    <a:lnTo>
                      <a:pt x="48578" y="0"/>
                    </a:lnTo>
                  </a:path>
                </a:pathLst>
              </a:cu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7" name="Google Shape;217;p16"/>
              <p:cNvSpPr/>
              <p:nvPr/>
            </p:nvSpPr>
            <p:spPr>
              <a:xfrm>
                <a:off x="2316079" y="3772847"/>
                <a:ext cx="48578" cy="37147"/>
              </a:xfrm>
              <a:custGeom>
                <a:avLst/>
                <a:gdLst/>
                <a:ahLst/>
                <a:cxnLst/>
                <a:rect l="l" t="t" r="r" b="b"/>
                <a:pathLst>
                  <a:path w="48578" h="37147" extrusionOk="0">
                    <a:moveTo>
                      <a:pt x="0" y="37147"/>
                    </a:moveTo>
                    <a:lnTo>
                      <a:pt x="48578" y="0"/>
                    </a:lnTo>
                  </a:path>
                </a:pathLst>
              </a:cu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grpSp>
          <p:nvGrpSpPr>
            <p:cNvPr id="218" name="Google Shape;218;p16"/>
            <p:cNvGrpSpPr/>
            <p:nvPr/>
          </p:nvGrpSpPr>
          <p:grpSpPr>
            <a:xfrm>
              <a:off x="1375020" y="2454958"/>
              <a:ext cx="1325574" cy="3209073"/>
              <a:chOff x="8496628" y="435429"/>
              <a:chExt cx="2208628" cy="5326454"/>
            </a:xfrm>
          </p:grpSpPr>
          <p:sp>
            <p:nvSpPr>
              <p:cNvPr id="219" name="Google Shape;219;p16"/>
              <p:cNvSpPr/>
              <p:nvPr/>
            </p:nvSpPr>
            <p:spPr>
              <a:xfrm>
                <a:off x="9562617" y="3441238"/>
                <a:ext cx="45719" cy="190237"/>
              </a:xfrm>
              <a:custGeom>
                <a:avLst/>
                <a:gdLst/>
                <a:ahLst/>
                <a:cxnLst/>
                <a:rect l="l" t="t" r="r" b="b"/>
                <a:pathLst>
                  <a:path w="31547" h="142875" extrusionOk="0">
                    <a:moveTo>
                      <a:pt x="31547" y="142875"/>
                    </a:moveTo>
                    <a:cubicBezTo>
                      <a:pt x="16545" y="120491"/>
                      <a:pt x="1543" y="98107"/>
                      <a:pt x="114" y="74295"/>
                    </a:cubicBezTo>
                    <a:cubicBezTo>
                      <a:pt x="-1315" y="50483"/>
                      <a:pt x="10829" y="25241"/>
                      <a:pt x="22974" y="0"/>
                    </a:cubicBezTo>
                  </a:path>
                </a:pathLst>
              </a:cu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0" name="Google Shape;220;p16"/>
              <p:cNvSpPr/>
              <p:nvPr/>
            </p:nvSpPr>
            <p:spPr>
              <a:xfrm>
                <a:off x="8496628" y="3462887"/>
                <a:ext cx="2208628" cy="2208628"/>
              </a:xfrm>
              <a:custGeom>
                <a:avLst/>
                <a:gdLst/>
                <a:ahLst/>
                <a:cxnLst/>
                <a:rect l="l" t="t" r="r" b="b"/>
                <a:pathLst>
                  <a:path w="2208628" h="2208628" extrusionOk="0">
                    <a:moveTo>
                      <a:pt x="1104314" y="124227"/>
                    </a:moveTo>
                    <a:cubicBezTo>
                      <a:pt x="1044786" y="124227"/>
                      <a:pt x="996529" y="172484"/>
                      <a:pt x="996529" y="232012"/>
                    </a:cubicBezTo>
                    <a:cubicBezTo>
                      <a:pt x="996529" y="291540"/>
                      <a:pt x="1044786" y="339797"/>
                      <a:pt x="1104314" y="339797"/>
                    </a:cubicBezTo>
                    <a:cubicBezTo>
                      <a:pt x="1163842" y="339797"/>
                      <a:pt x="1212099" y="291540"/>
                      <a:pt x="1212099" y="232012"/>
                    </a:cubicBezTo>
                    <a:cubicBezTo>
                      <a:pt x="1212099" y="172484"/>
                      <a:pt x="1163842" y="124227"/>
                      <a:pt x="1104314" y="12422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a:gsLst>
                  <a:gs pos="0">
                    <a:srgbClr val="FF0066">
                      <a:alpha val="49803"/>
                    </a:srgbClr>
                  </a:gs>
                  <a:gs pos="100000">
                    <a:srgbClr val="FF3399">
                      <a:alpha val="69803"/>
                    </a:srgbClr>
                  </a:gs>
                </a:gsLst>
                <a:lin ang="0" scaled="0"/>
              </a:gradFill>
              <a:ln w="15875" cap="flat" cmpd="sng">
                <a:solidFill>
                  <a:srgbClr val="FF0066"/>
                </a:solidFill>
                <a:prstDash val="solid"/>
                <a:round/>
                <a:headEnd type="none" w="sm" len="sm"/>
                <a:tailEnd type="none" w="sm" len="sm"/>
              </a:ln>
              <a:effectLst>
                <a:reflection stA="35000" endPos="90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Tax Appeal</a:t>
                </a:r>
                <a:endParaRPr sz="1200">
                  <a:solidFill>
                    <a:schemeClr val="dk1"/>
                  </a:solidFill>
                  <a:latin typeface="Times New Roman"/>
                  <a:ea typeface="Times New Roman"/>
                  <a:cs typeface="Times New Roman"/>
                  <a:sym typeface="Times New Roman"/>
                </a:endParaRPr>
              </a:p>
            </p:txBody>
          </p:sp>
          <p:grpSp>
            <p:nvGrpSpPr>
              <p:cNvPr id="221" name="Google Shape;221;p16"/>
              <p:cNvGrpSpPr/>
              <p:nvPr/>
            </p:nvGrpSpPr>
            <p:grpSpPr>
              <a:xfrm>
                <a:off x="9217095" y="435429"/>
                <a:ext cx="769257" cy="769257"/>
                <a:chOff x="7255412" y="400287"/>
                <a:chExt cx="769257" cy="769257"/>
              </a:xfrm>
            </p:grpSpPr>
            <p:sp>
              <p:nvSpPr>
                <p:cNvPr id="222" name="Google Shape;222;p16"/>
                <p:cNvSpPr/>
                <p:nvPr/>
              </p:nvSpPr>
              <p:spPr>
                <a:xfrm>
                  <a:off x="7255412" y="400287"/>
                  <a:ext cx="769257" cy="769257"/>
                </a:xfrm>
                <a:prstGeom prst="ellipse">
                  <a:avLst/>
                </a:prstGeom>
                <a:solidFill>
                  <a:srgbClr val="F2F2F2"/>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3" name="Google Shape;223;p16"/>
                <p:cNvSpPr/>
                <p:nvPr/>
              </p:nvSpPr>
              <p:spPr>
                <a:xfrm>
                  <a:off x="7430721" y="575111"/>
                  <a:ext cx="418638" cy="418638"/>
                </a:xfrm>
                <a:prstGeom prst="ellipse">
                  <a:avLst/>
                </a:prstGeom>
                <a:gradFill>
                  <a:gsLst>
                    <a:gs pos="0">
                      <a:srgbClr val="FF0066"/>
                    </a:gs>
                    <a:gs pos="100000">
                      <a:srgbClr val="FF3399"/>
                    </a:gs>
                  </a:gsLst>
                  <a:lin ang="0" scaled="0"/>
                </a:gradFill>
                <a:ln w="15875" cap="flat" cmpd="sng">
                  <a:solidFill>
                    <a:srgbClr val="FF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cxnSp>
            <p:nvCxnSpPr>
              <p:cNvPr id="224" name="Google Shape;224;p16"/>
              <p:cNvCxnSpPr>
                <a:stCxn id="222" idx="4"/>
                <a:endCxn id="220" idx="5"/>
              </p:cNvCxnSpPr>
              <p:nvPr/>
            </p:nvCxnSpPr>
            <p:spPr>
              <a:xfrm flipH="1">
                <a:off x="9600824" y="1204686"/>
                <a:ext cx="900" cy="2258100"/>
              </a:xfrm>
              <a:prstGeom prst="straightConnector1">
                <a:avLst/>
              </a:prstGeom>
              <a:noFill/>
              <a:ln w="9525" cap="flat" cmpd="sng">
                <a:solidFill>
                  <a:schemeClr val="dk1"/>
                </a:solidFill>
                <a:prstDash val="solid"/>
                <a:round/>
                <a:headEnd type="none" w="sm" len="sm"/>
                <a:tailEnd type="none" w="sm" len="sm"/>
              </a:ln>
            </p:spPr>
          </p:cxnSp>
          <p:sp>
            <p:nvSpPr>
              <p:cNvPr id="225" name="Google Shape;225;p16"/>
              <p:cNvSpPr/>
              <p:nvPr/>
            </p:nvSpPr>
            <p:spPr>
              <a:xfrm>
                <a:off x="9594164" y="3446179"/>
                <a:ext cx="45719" cy="182438"/>
              </a:xfrm>
              <a:custGeom>
                <a:avLst/>
                <a:gdLst/>
                <a:ahLst/>
                <a:cxnLst/>
                <a:rect l="l" t="t" r="r" b="b"/>
                <a:pathLst>
                  <a:path w="49664" h="137775" extrusionOk="0">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6" name="Google Shape;226;p16"/>
              <p:cNvSpPr/>
              <p:nvPr/>
            </p:nvSpPr>
            <p:spPr>
              <a:xfrm>
                <a:off x="9568459" y="3424090"/>
                <a:ext cx="48578" cy="37147"/>
              </a:xfrm>
              <a:custGeom>
                <a:avLst/>
                <a:gdLst/>
                <a:ahLst/>
                <a:cxnLst/>
                <a:rect l="l" t="t" r="r" b="b"/>
                <a:pathLst>
                  <a:path w="48578" h="37147" extrusionOk="0">
                    <a:moveTo>
                      <a:pt x="0" y="37147"/>
                    </a:moveTo>
                    <a:lnTo>
                      <a:pt x="48578" y="0"/>
                    </a:lnTo>
                  </a:path>
                </a:pathLst>
              </a:cu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7" name="Google Shape;227;p16"/>
              <p:cNvSpPr/>
              <p:nvPr/>
            </p:nvSpPr>
            <p:spPr>
              <a:xfrm>
                <a:off x="9575125" y="3405037"/>
                <a:ext cx="48578" cy="37147"/>
              </a:xfrm>
              <a:custGeom>
                <a:avLst/>
                <a:gdLst/>
                <a:ahLst/>
                <a:cxnLst/>
                <a:rect l="l" t="t" r="r" b="b"/>
                <a:pathLst>
                  <a:path w="48578" h="37147" extrusionOk="0">
                    <a:moveTo>
                      <a:pt x="0" y="37147"/>
                    </a:moveTo>
                    <a:lnTo>
                      <a:pt x="48578" y="0"/>
                    </a:lnTo>
                  </a:path>
                </a:pathLst>
              </a:cu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8" name="Google Shape;228;p16"/>
              <p:cNvSpPr/>
              <p:nvPr/>
            </p:nvSpPr>
            <p:spPr>
              <a:xfrm>
                <a:off x="8742514" y="5690886"/>
                <a:ext cx="1794737" cy="70997"/>
              </a:xfrm>
              <a:prstGeom prst="ellipse">
                <a:avLst/>
              </a:prstGeom>
              <a:gradFill>
                <a:gsLst>
                  <a:gs pos="0">
                    <a:srgbClr val="000000">
                      <a:alpha val="73725"/>
                    </a:srgbClr>
                  </a:gs>
                  <a:gs pos="100000">
                    <a:srgbClr val="000000">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33"/>
        <p:cNvGrpSpPr/>
        <p:nvPr/>
      </p:nvGrpSpPr>
      <p:grpSpPr>
        <a:xfrm>
          <a:off x="0" y="0"/>
          <a:ext cx="0" cy="0"/>
          <a:chOff x="0" y="0"/>
          <a:chExt cx="0" cy="0"/>
        </a:xfrm>
      </p:grpSpPr>
      <p:sp>
        <p:nvSpPr>
          <p:cNvPr id="234" name="Google Shape;234;p17"/>
          <p:cNvSpPr/>
          <p:nvPr/>
        </p:nvSpPr>
        <p:spPr>
          <a:xfrm>
            <a:off x="362521" y="1192978"/>
            <a:ext cx="3877207" cy="359981"/>
          </a:xfrm>
          <a:prstGeom prst="homePlate">
            <a:avLst>
              <a:gd name="adj" fmla="val 50000"/>
            </a:avLst>
          </a:prstGeom>
          <a:solidFill>
            <a:srgbClr val="681237"/>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US" sz="1800" b="1">
                <a:solidFill>
                  <a:schemeClr val="lt1"/>
                </a:solidFill>
                <a:latin typeface="Times New Roman"/>
                <a:ea typeface="Times New Roman"/>
                <a:cs typeface="Times New Roman"/>
                <a:sym typeface="Times New Roman"/>
              </a:rPr>
              <a:t>ARC’s Scope of Services at a Glance</a:t>
            </a:r>
            <a:endParaRPr sz="7200" b="1">
              <a:solidFill>
                <a:schemeClr val="lt1"/>
              </a:solidFill>
              <a:latin typeface="Times New Roman"/>
              <a:ea typeface="Times New Roman"/>
              <a:cs typeface="Times New Roman"/>
              <a:sym typeface="Times New Roman"/>
            </a:endParaRPr>
          </a:p>
        </p:txBody>
      </p:sp>
      <p:pic>
        <p:nvPicPr>
          <p:cNvPr id="235" name="Google Shape;235;p17"/>
          <p:cNvPicPr preferRelativeResize="0"/>
          <p:nvPr/>
        </p:nvPicPr>
        <p:blipFill rotWithShape="1">
          <a:blip r:embed="rId3">
            <a:alphaModFix/>
          </a:blip>
          <a:srcRect/>
          <a:stretch/>
        </p:blipFill>
        <p:spPr>
          <a:xfrm>
            <a:off x="221100" y="106517"/>
            <a:ext cx="855225" cy="720385"/>
          </a:xfrm>
          <a:prstGeom prst="rect">
            <a:avLst/>
          </a:prstGeom>
          <a:noFill/>
          <a:ln>
            <a:noFill/>
          </a:ln>
        </p:spPr>
      </p:pic>
      <p:pic>
        <p:nvPicPr>
          <p:cNvPr id="236" name="Google Shape;236;p17"/>
          <p:cNvPicPr preferRelativeResize="0"/>
          <p:nvPr/>
        </p:nvPicPr>
        <p:blipFill rotWithShape="1">
          <a:blip r:embed="rId4">
            <a:alphaModFix/>
          </a:blip>
          <a:srcRect/>
          <a:stretch/>
        </p:blipFill>
        <p:spPr>
          <a:xfrm>
            <a:off x="10027809" y="87628"/>
            <a:ext cx="2054086" cy="785537"/>
          </a:xfrm>
          <a:prstGeom prst="rect">
            <a:avLst/>
          </a:prstGeom>
          <a:noFill/>
          <a:ln>
            <a:noFill/>
          </a:ln>
        </p:spPr>
      </p:pic>
      <p:sp>
        <p:nvSpPr>
          <p:cNvPr id="237" name="Google Shape;237;p17"/>
          <p:cNvSpPr/>
          <p:nvPr/>
        </p:nvSpPr>
        <p:spPr>
          <a:xfrm rot="1016917">
            <a:off x="6702022" y="1906046"/>
            <a:ext cx="3569757" cy="1277257"/>
          </a:xfrm>
          <a:prstGeom prst="cloudCallout">
            <a:avLst>
              <a:gd name="adj1" fmla="val -20833"/>
              <a:gd name="adj2" fmla="val 62500"/>
            </a:avLst>
          </a:prstGeom>
          <a:noFill/>
          <a:ln w="28575" cap="flat" cmpd="sng">
            <a:solidFill>
              <a:srgbClr val="681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ill Sans"/>
                <a:ea typeface="Gill Sans"/>
                <a:cs typeface="Gill Sans"/>
                <a:sym typeface="Gill Sans"/>
              </a:rPr>
              <a:t>Branch Office, Project Office and Liaison/Representative Office</a:t>
            </a:r>
            <a:endParaRPr/>
          </a:p>
        </p:txBody>
      </p:sp>
      <p:grpSp>
        <p:nvGrpSpPr>
          <p:cNvPr id="238" name="Google Shape;238;p17"/>
          <p:cNvGrpSpPr/>
          <p:nvPr/>
        </p:nvGrpSpPr>
        <p:grpSpPr>
          <a:xfrm>
            <a:off x="362521" y="1711738"/>
            <a:ext cx="6003949" cy="4848719"/>
            <a:chOff x="362521" y="1711738"/>
            <a:chExt cx="6216079" cy="4898098"/>
          </a:xfrm>
        </p:grpSpPr>
        <p:grpSp>
          <p:nvGrpSpPr>
            <p:cNvPr id="239" name="Google Shape;239;p17"/>
            <p:cNvGrpSpPr/>
            <p:nvPr/>
          </p:nvGrpSpPr>
          <p:grpSpPr>
            <a:xfrm>
              <a:off x="3485517" y="1711738"/>
              <a:ext cx="3093083" cy="4898098"/>
              <a:chOff x="2914017" y="1724438"/>
              <a:chExt cx="2665597" cy="4898098"/>
            </a:xfrm>
          </p:grpSpPr>
          <p:sp>
            <p:nvSpPr>
              <p:cNvPr id="240" name="Google Shape;240;p17"/>
              <p:cNvSpPr/>
              <p:nvPr/>
            </p:nvSpPr>
            <p:spPr>
              <a:xfrm flipH="1">
                <a:off x="2914017" y="2727740"/>
                <a:ext cx="2661864" cy="228185"/>
              </a:xfrm>
              <a:prstGeom prst="rect">
                <a:avLst/>
              </a:prstGeom>
              <a:gradFill>
                <a:gsLst>
                  <a:gs pos="0">
                    <a:srgbClr val="6177AE"/>
                  </a:gs>
                  <a:gs pos="69000">
                    <a:srgbClr val="425A98"/>
                  </a:gs>
                  <a:gs pos="100000">
                    <a:srgbClr val="3D5591"/>
                  </a:gs>
                </a:gsLst>
                <a:lin ang="5400000" scaled="0"/>
              </a:gra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1400" b="1">
                    <a:solidFill>
                      <a:schemeClr val="lt1"/>
                    </a:solidFill>
                    <a:latin typeface="Times New Roman"/>
                    <a:ea typeface="Times New Roman"/>
                    <a:cs typeface="Times New Roman"/>
                    <a:sym typeface="Times New Roman"/>
                  </a:rPr>
                  <a:t>Regulatory</a:t>
                </a:r>
                <a:endParaRPr/>
              </a:p>
            </p:txBody>
          </p:sp>
          <p:sp>
            <p:nvSpPr>
              <p:cNvPr id="241" name="Google Shape;241;p17"/>
              <p:cNvSpPr/>
              <p:nvPr/>
            </p:nvSpPr>
            <p:spPr>
              <a:xfrm>
                <a:off x="2914018" y="3014570"/>
                <a:ext cx="2661864" cy="3607966"/>
              </a:xfrm>
              <a:prstGeom prst="rect">
                <a:avLst/>
              </a:prstGeom>
              <a:gradFill>
                <a:gsLst>
                  <a:gs pos="0">
                    <a:srgbClr val="DAD6E7"/>
                  </a:gs>
                  <a:gs pos="100000">
                    <a:srgbClr val="A292C6">
                      <a:alpha val="91764"/>
                    </a:srgbClr>
                  </a:gs>
                </a:gsLst>
                <a:lin ang="5400000" scaled="0"/>
              </a:grad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rgbClr val="231F20"/>
                  </a:buClr>
                  <a:buSzPts val="1400"/>
                  <a:buFont typeface="Noto Sans Symbols"/>
                  <a:buChar char="▪"/>
                </a:pPr>
                <a:r>
                  <a:rPr lang="en-US" sz="1400">
                    <a:solidFill>
                      <a:srgbClr val="231F20"/>
                    </a:solidFill>
                    <a:latin typeface="Times New Roman"/>
                    <a:ea typeface="Times New Roman"/>
                    <a:cs typeface="Times New Roman"/>
                    <a:sym typeface="Times New Roman"/>
                  </a:rPr>
                  <a:t>Setting up Company</a:t>
                </a:r>
                <a:endParaRPr/>
              </a:p>
              <a:p>
                <a:pPr marL="171450" marR="0" lvl="0" indent="-171450" algn="l" rtl="0">
                  <a:spcBef>
                    <a:spcPts val="0"/>
                  </a:spcBef>
                  <a:spcAft>
                    <a:spcPts val="0"/>
                  </a:spcAft>
                  <a:buClr>
                    <a:srgbClr val="231F20"/>
                  </a:buClr>
                  <a:buSzPts val="1400"/>
                  <a:buFont typeface="Noto Sans Symbols"/>
                  <a:buChar char="▪"/>
                </a:pPr>
                <a:r>
                  <a:rPr lang="en-US" sz="1400">
                    <a:solidFill>
                      <a:srgbClr val="231F20"/>
                    </a:solidFill>
                    <a:latin typeface="Times New Roman"/>
                    <a:ea typeface="Times New Roman"/>
                    <a:cs typeface="Times New Roman"/>
                    <a:sym typeface="Times New Roman"/>
                  </a:rPr>
                  <a:t>Setting up Branch Office</a:t>
                </a:r>
                <a:endParaRPr/>
              </a:p>
              <a:p>
                <a:pPr marL="171450" marR="0" lvl="0" indent="-171450" algn="l" rtl="0">
                  <a:spcBef>
                    <a:spcPts val="0"/>
                  </a:spcBef>
                  <a:spcAft>
                    <a:spcPts val="0"/>
                  </a:spcAft>
                  <a:buClr>
                    <a:srgbClr val="231F20"/>
                  </a:buClr>
                  <a:buSzPts val="1400"/>
                  <a:buFont typeface="Noto Sans Symbols"/>
                  <a:buChar char="▪"/>
                </a:pPr>
                <a:r>
                  <a:rPr lang="en-US" sz="1400">
                    <a:solidFill>
                      <a:srgbClr val="231F20"/>
                    </a:solidFill>
                    <a:latin typeface="Times New Roman"/>
                    <a:ea typeface="Times New Roman"/>
                    <a:cs typeface="Times New Roman"/>
                    <a:sym typeface="Times New Roman"/>
                  </a:rPr>
                  <a:t>Setting up Liaison Office  </a:t>
                </a:r>
                <a:endParaRPr/>
              </a:p>
              <a:p>
                <a:pPr marL="171450" marR="0" lvl="0" indent="-171450" algn="l" rtl="0">
                  <a:spcBef>
                    <a:spcPts val="0"/>
                  </a:spcBef>
                  <a:spcAft>
                    <a:spcPts val="0"/>
                  </a:spcAft>
                  <a:buClr>
                    <a:srgbClr val="231F20"/>
                  </a:buClr>
                  <a:buSzPts val="1400"/>
                  <a:buFont typeface="Noto Sans Symbols"/>
                  <a:buChar char="▪"/>
                </a:pPr>
                <a:r>
                  <a:rPr lang="en-US" sz="1400">
                    <a:solidFill>
                      <a:srgbClr val="231F20"/>
                    </a:solidFill>
                    <a:latin typeface="Times New Roman"/>
                    <a:ea typeface="Times New Roman"/>
                    <a:cs typeface="Times New Roman"/>
                    <a:sym typeface="Times New Roman"/>
                  </a:rPr>
                  <a:t>Setting up Firm</a:t>
                </a:r>
                <a:endParaRPr/>
              </a:p>
              <a:p>
                <a:pPr marL="171450" marR="0" lvl="0" indent="-171450" algn="l" rtl="0">
                  <a:spcBef>
                    <a:spcPts val="0"/>
                  </a:spcBef>
                  <a:spcAft>
                    <a:spcPts val="0"/>
                  </a:spcAft>
                  <a:buClr>
                    <a:srgbClr val="231F20"/>
                  </a:buClr>
                  <a:buSzPts val="1400"/>
                  <a:buFont typeface="Noto Sans Symbols"/>
                  <a:buChar char="▪"/>
                </a:pPr>
                <a:r>
                  <a:rPr lang="en-US" sz="1400">
                    <a:solidFill>
                      <a:srgbClr val="231F20"/>
                    </a:solidFill>
                    <a:latin typeface="Times New Roman"/>
                    <a:ea typeface="Times New Roman"/>
                    <a:cs typeface="Times New Roman"/>
                    <a:sym typeface="Times New Roman"/>
                  </a:rPr>
                  <a:t>Setting up Trust, NGO</a:t>
                </a:r>
                <a:endParaRPr/>
              </a:p>
              <a:p>
                <a:pPr marL="171450" marR="0" lvl="0" indent="-171450" algn="l" rtl="0">
                  <a:spcBef>
                    <a:spcPts val="0"/>
                  </a:spcBef>
                  <a:spcAft>
                    <a:spcPts val="0"/>
                  </a:spcAft>
                  <a:buClr>
                    <a:srgbClr val="231F20"/>
                  </a:buClr>
                  <a:buSzPts val="1400"/>
                  <a:buFont typeface="Noto Sans Symbols"/>
                  <a:buChar char="▪"/>
                </a:pPr>
                <a:r>
                  <a:rPr lang="en-US" sz="1400">
                    <a:solidFill>
                      <a:srgbClr val="231F20"/>
                    </a:solidFill>
                    <a:latin typeface="Times New Roman"/>
                    <a:ea typeface="Times New Roman"/>
                    <a:cs typeface="Times New Roman"/>
                    <a:sym typeface="Times New Roman"/>
                  </a:rPr>
                  <a:t>RJSC  return Filling</a:t>
                </a:r>
                <a:endParaRPr/>
              </a:p>
              <a:p>
                <a:pPr marL="171450" marR="0" lvl="0" indent="-171450" algn="l" rtl="0">
                  <a:spcBef>
                    <a:spcPts val="0"/>
                  </a:spcBef>
                  <a:spcAft>
                    <a:spcPts val="0"/>
                  </a:spcAft>
                  <a:buClr>
                    <a:srgbClr val="231F20"/>
                  </a:buClr>
                  <a:buSzPts val="1400"/>
                  <a:buFont typeface="Noto Sans Symbols"/>
                  <a:buChar char="▪"/>
                </a:pPr>
                <a:r>
                  <a:rPr lang="en-US" sz="1400">
                    <a:solidFill>
                      <a:srgbClr val="231F20"/>
                    </a:solidFill>
                    <a:latin typeface="Times New Roman"/>
                    <a:ea typeface="Times New Roman"/>
                    <a:cs typeface="Times New Roman"/>
                    <a:sym typeface="Times New Roman"/>
                  </a:rPr>
                  <a:t>Secretarial Services               </a:t>
                </a:r>
                <a:endParaRPr/>
              </a:p>
              <a:p>
                <a:pPr marL="171450" marR="0" lvl="0" indent="-171450" algn="l" rtl="0">
                  <a:spcBef>
                    <a:spcPts val="0"/>
                  </a:spcBef>
                  <a:spcAft>
                    <a:spcPts val="0"/>
                  </a:spcAft>
                  <a:buClr>
                    <a:srgbClr val="231F20"/>
                  </a:buClr>
                  <a:buSzPts val="1400"/>
                  <a:buFont typeface="Noto Sans Symbols"/>
                  <a:buChar char="▪"/>
                </a:pPr>
                <a:r>
                  <a:rPr lang="en-US" sz="1400">
                    <a:solidFill>
                      <a:srgbClr val="231F20"/>
                    </a:solidFill>
                    <a:latin typeface="Times New Roman"/>
                    <a:ea typeface="Times New Roman"/>
                    <a:cs typeface="Times New Roman"/>
                    <a:sym typeface="Times New Roman"/>
                  </a:rPr>
                  <a:t>IRC  &amp; ERC</a:t>
                </a:r>
                <a:endParaRPr/>
              </a:p>
              <a:p>
                <a:pPr marL="171450" marR="0" lvl="0" indent="-171450" algn="l" rtl="0">
                  <a:spcBef>
                    <a:spcPts val="0"/>
                  </a:spcBef>
                  <a:spcAft>
                    <a:spcPts val="0"/>
                  </a:spcAft>
                  <a:buClr>
                    <a:srgbClr val="231F20"/>
                  </a:buClr>
                  <a:buSzPts val="1400"/>
                  <a:buFont typeface="Noto Sans Symbols"/>
                  <a:buChar char="▪"/>
                </a:pPr>
                <a:r>
                  <a:rPr lang="en-US" sz="1400">
                    <a:solidFill>
                      <a:srgbClr val="231F20"/>
                    </a:solidFill>
                    <a:latin typeface="Times New Roman"/>
                    <a:ea typeface="Times New Roman"/>
                    <a:cs typeface="Times New Roman"/>
                    <a:sym typeface="Times New Roman"/>
                  </a:rPr>
                  <a:t>Trade License</a:t>
                </a:r>
                <a:endParaRPr/>
              </a:p>
              <a:p>
                <a:pPr marL="171450" marR="0" lvl="0" indent="-171450" algn="l" rtl="0">
                  <a:spcBef>
                    <a:spcPts val="0"/>
                  </a:spcBef>
                  <a:spcAft>
                    <a:spcPts val="0"/>
                  </a:spcAft>
                  <a:buClr>
                    <a:srgbClr val="231F20"/>
                  </a:buClr>
                  <a:buSzPts val="1400"/>
                  <a:buFont typeface="Noto Sans Symbols"/>
                  <a:buChar char="▪"/>
                </a:pPr>
                <a:r>
                  <a:rPr lang="en-US" sz="1400">
                    <a:solidFill>
                      <a:srgbClr val="231F20"/>
                    </a:solidFill>
                    <a:latin typeface="Times New Roman"/>
                    <a:ea typeface="Times New Roman"/>
                    <a:cs typeface="Times New Roman"/>
                    <a:sym typeface="Times New Roman"/>
                  </a:rPr>
                  <a:t>Environmental Clearance,</a:t>
                </a:r>
                <a:endParaRPr/>
              </a:p>
              <a:p>
                <a:pPr marL="171450" marR="0" lvl="0" indent="-171450" algn="l" rtl="0">
                  <a:spcBef>
                    <a:spcPts val="0"/>
                  </a:spcBef>
                  <a:spcAft>
                    <a:spcPts val="0"/>
                  </a:spcAft>
                  <a:buClr>
                    <a:srgbClr val="231F20"/>
                  </a:buClr>
                  <a:buSzPts val="1400"/>
                  <a:buFont typeface="Noto Sans Symbols"/>
                  <a:buChar char="▪"/>
                </a:pPr>
                <a:r>
                  <a:rPr lang="en-US" sz="1400">
                    <a:solidFill>
                      <a:srgbClr val="231F20"/>
                    </a:solidFill>
                    <a:latin typeface="Times New Roman"/>
                    <a:ea typeface="Times New Roman"/>
                    <a:cs typeface="Times New Roman"/>
                    <a:sym typeface="Times New Roman"/>
                  </a:rPr>
                  <a:t>Fire License</a:t>
                </a:r>
                <a:endParaRPr/>
              </a:p>
              <a:p>
                <a:pPr marL="171450" marR="0" lvl="0" indent="-171450" algn="l" rtl="0">
                  <a:spcBef>
                    <a:spcPts val="0"/>
                  </a:spcBef>
                  <a:spcAft>
                    <a:spcPts val="0"/>
                  </a:spcAft>
                  <a:buClr>
                    <a:srgbClr val="231F20"/>
                  </a:buClr>
                  <a:buSzPts val="1400"/>
                  <a:buFont typeface="Noto Sans Symbols"/>
                  <a:buChar char="▪"/>
                </a:pPr>
                <a:r>
                  <a:rPr lang="en-US" sz="1400">
                    <a:solidFill>
                      <a:srgbClr val="231F20"/>
                    </a:solidFill>
                    <a:latin typeface="Times New Roman"/>
                    <a:ea typeface="Times New Roman"/>
                    <a:cs typeface="Times New Roman"/>
                    <a:sym typeface="Times New Roman"/>
                  </a:rPr>
                  <a:t>Work Permit,  BIDA Registration</a:t>
                </a:r>
                <a:endParaRPr/>
              </a:p>
              <a:p>
                <a:pPr marL="171450" marR="0" lvl="0" indent="-171450" algn="l" rtl="0">
                  <a:spcBef>
                    <a:spcPts val="0"/>
                  </a:spcBef>
                  <a:spcAft>
                    <a:spcPts val="0"/>
                  </a:spcAft>
                  <a:buClr>
                    <a:srgbClr val="231F20"/>
                  </a:buClr>
                  <a:buSzPts val="1400"/>
                  <a:buFont typeface="Noto Sans Symbols"/>
                  <a:buChar char="▪"/>
                </a:pPr>
                <a:r>
                  <a:rPr lang="en-US" sz="1400">
                    <a:solidFill>
                      <a:srgbClr val="231F20"/>
                    </a:solidFill>
                    <a:latin typeface="Times New Roman"/>
                    <a:ea typeface="Times New Roman"/>
                    <a:cs typeface="Times New Roman"/>
                    <a:sym typeface="Times New Roman"/>
                  </a:rPr>
                  <a:t>Visa Immigration Services,  </a:t>
                </a:r>
                <a:endParaRPr/>
              </a:p>
              <a:p>
                <a:pPr marL="171450" marR="0" lvl="0" indent="-171450" algn="l" rtl="0">
                  <a:spcBef>
                    <a:spcPts val="0"/>
                  </a:spcBef>
                  <a:spcAft>
                    <a:spcPts val="0"/>
                  </a:spcAft>
                  <a:buClr>
                    <a:srgbClr val="231F20"/>
                  </a:buClr>
                  <a:buSzPts val="1400"/>
                  <a:buFont typeface="Noto Sans Symbols"/>
                  <a:buChar char="▪"/>
                </a:pPr>
                <a:r>
                  <a:rPr lang="en-US" sz="1400">
                    <a:solidFill>
                      <a:srgbClr val="231F20"/>
                    </a:solidFill>
                    <a:latin typeface="Times New Roman"/>
                    <a:ea typeface="Times New Roman"/>
                    <a:cs typeface="Times New Roman"/>
                    <a:sym typeface="Times New Roman"/>
                  </a:rPr>
                  <a:t>Trade mark Registration</a:t>
                </a:r>
                <a:endParaRPr/>
              </a:p>
              <a:p>
                <a:pPr marL="171450" marR="0" lvl="0" indent="-171450" algn="l" rtl="0">
                  <a:spcBef>
                    <a:spcPts val="0"/>
                  </a:spcBef>
                  <a:spcAft>
                    <a:spcPts val="0"/>
                  </a:spcAft>
                  <a:buClr>
                    <a:srgbClr val="231F20"/>
                  </a:buClr>
                  <a:buSzPts val="1400"/>
                  <a:buFont typeface="Noto Sans Symbols"/>
                  <a:buChar char="▪"/>
                </a:pPr>
                <a:r>
                  <a:rPr lang="en-US" sz="1400">
                    <a:solidFill>
                      <a:srgbClr val="231F20"/>
                    </a:solidFill>
                    <a:latin typeface="Times New Roman"/>
                    <a:ea typeface="Times New Roman"/>
                    <a:cs typeface="Times New Roman"/>
                    <a:sym typeface="Times New Roman"/>
                  </a:rPr>
                  <a:t>Valuation Services</a:t>
                </a:r>
                <a:endParaRPr/>
              </a:p>
              <a:p>
                <a:pPr marL="171450" marR="0" lvl="0" indent="-171450" algn="l" rtl="0">
                  <a:spcBef>
                    <a:spcPts val="0"/>
                  </a:spcBef>
                  <a:spcAft>
                    <a:spcPts val="0"/>
                  </a:spcAft>
                  <a:buClr>
                    <a:srgbClr val="231F20"/>
                  </a:buClr>
                  <a:buSzPts val="1400"/>
                  <a:buFont typeface="Noto Sans Symbols"/>
                  <a:buChar char="▪"/>
                </a:pPr>
                <a:r>
                  <a:rPr lang="en-US" sz="1400">
                    <a:solidFill>
                      <a:srgbClr val="231F20"/>
                    </a:solidFill>
                    <a:latin typeface="Times New Roman"/>
                    <a:ea typeface="Times New Roman"/>
                    <a:cs typeface="Times New Roman"/>
                    <a:sym typeface="Times New Roman"/>
                  </a:rPr>
                  <a:t> etc.</a:t>
                </a:r>
                <a:endParaRPr/>
              </a:p>
            </p:txBody>
          </p:sp>
          <p:pic>
            <p:nvPicPr>
              <p:cNvPr id="242" name="Google Shape;242;p17"/>
              <p:cNvPicPr preferRelativeResize="0"/>
              <p:nvPr/>
            </p:nvPicPr>
            <p:blipFill rotWithShape="1">
              <a:blip r:embed="rId5">
                <a:alphaModFix/>
              </a:blip>
              <a:srcRect/>
              <a:stretch/>
            </p:blipFill>
            <p:spPr>
              <a:xfrm>
                <a:off x="2923161" y="1724438"/>
                <a:ext cx="2656453" cy="969341"/>
              </a:xfrm>
              <a:prstGeom prst="rect">
                <a:avLst/>
              </a:prstGeom>
              <a:noFill/>
              <a:ln>
                <a:noFill/>
              </a:ln>
            </p:spPr>
          </p:pic>
        </p:grpSp>
        <p:grpSp>
          <p:nvGrpSpPr>
            <p:cNvPr id="243" name="Google Shape;243;p17"/>
            <p:cNvGrpSpPr/>
            <p:nvPr/>
          </p:nvGrpSpPr>
          <p:grpSpPr>
            <a:xfrm>
              <a:off x="362521" y="1711738"/>
              <a:ext cx="3078140" cy="4898098"/>
              <a:chOff x="362521" y="1711738"/>
              <a:chExt cx="3078140" cy="4866725"/>
            </a:xfrm>
          </p:grpSpPr>
          <p:sp>
            <p:nvSpPr>
              <p:cNvPr id="244" name="Google Shape;244;p17"/>
              <p:cNvSpPr/>
              <p:nvPr/>
            </p:nvSpPr>
            <p:spPr>
              <a:xfrm>
                <a:off x="362521" y="2729137"/>
                <a:ext cx="3070776" cy="214088"/>
              </a:xfrm>
              <a:prstGeom prst="rect">
                <a:avLst/>
              </a:prstGeom>
              <a:gradFill>
                <a:gsLst>
                  <a:gs pos="0">
                    <a:srgbClr val="6177AE"/>
                  </a:gs>
                  <a:gs pos="69000">
                    <a:srgbClr val="425A98"/>
                  </a:gs>
                  <a:gs pos="100000">
                    <a:srgbClr val="3D5591"/>
                  </a:gs>
                </a:gsLst>
                <a:lin ang="5400000" scaled="0"/>
              </a:gra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1400" b="1">
                    <a:solidFill>
                      <a:schemeClr val="lt1"/>
                    </a:solidFill>
                    <a:latin typeface="Times New Roman"/>
                    <a:ea typeface="Times New Roman"/>
                    <a:cs typeface="Times New Roman"/>
                    <a:sym typeface="Times New Roman"/>
                  </a:rPr>
                  <a:t>Accounting</a:t>
                </a:r>
                <a:endParaRPr/>
              </a:p>
            </p:txBody>
          </p:sp>
          <p:sp>
            <p:nvSpPr>
              <p:cNvPr id="245" name="Google Shape;245;p17"/>
              <p:cNvSpPr/>
              <p:nvPr/>
            </p:nvSpPr>
            <p:spPr>
              <a:xfrm>
                <a:off x="369885" y="2993503"/>
                <a:ext cx="3070776" cy="3584960"/>
              </a:xfrm>
              <a:prstGeom prst="rect">
                <a:avLst/>
              </a:prstGeom>
              <a:gradFill>
                <a:gsLst>
                  <a:gs pos="0">
                    <a:srgbClr val="DAD6E7"/>
                  </a:gs>
                  <a:gs pos="100000">
                    <a:srgbClr val="A292C6">
                      <a:alpha val="91764"/>
                    </a:srgbClr>
                  </a:gs>
                </a:gsLst>
                <a:lin ang="5400000" scaled="0"/>
              </a:grad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rgbClr val="231F20"/>
                  </a:buClr>
                  <a:buSzPts val="1600"/>
                  <a:buFont typeface="Noto Sans Symbols"/>
                  <a:buChar char="▪"/>
                </a:pPr>
                <a:r>
                  <a:rPr lang="en-US" sz="1600">
                    <a:solidFill>
                      <a:srgbClr val="231F20"/>
                    </a:solidFill>
                    <a:latin typeface="Times New Roman"/>
                    <a:ea typeface="Times New Roman"/>
                    <a:cs typeface="Times New Roman"/>
                    <a:sym typeface="Times New Roman"/>
                  </a:rPr>
                  <a:t>Payroll Services</a:t>
                </a:r>
                <a:endParaRPr/>
              </a:p>
              <a:p>
                <a:pPr marL="171450" marR="0" lvl="0" indent="-171450" algn="l" rtl="0">
                  <a:spcBef>
                    <a:spcPts val="0"/>
                  </a:spcBef>
                  <a:spcAft>
                    <a:spcPts val="0"/>
                  </a:spcAft>
                  <a:buClr>
                    <a:srgbClr val="231F20"/>
                  </a:buClr>
                  <a:buSzPts val="1600"/>
                  <a:buFont typeface="Noto Sans Symbols"/>
                  <a:buChar char="▪"/>
                </a:pPr>
                <a:r>
                  <a:rPr lang="en-US" sz="1600">
                    <a:solidFill>
                      <a:srgbClr val="231F20"/>
                    </a:solidFill>
                    <a:latin typeface="Times New Roman"/>
                    <a:ea typeface="Times New Roman"/>
                    <a:cs typeface="Times New Roman"/>
                    <a:sym typeface="Times New Roman"/>
                  </a:rPr>
                  <a:t>Book-keeping</a:t>
                </a:r>
                <a:endParaRPr/>
              </a:p>
              <a:p>
                <a:pPr marL="171450" marR="0" lvl="0" indent="-171450" algn="l" rtl="0">
                  <a:spcBef>
                    <a:spcPts val="0"/>
                  </a:spcBef>
                  <a:spcAft>
                    <a:spcPts val="0"/>
                  </a:spcAft>
                  <a:buClr>
                    <a:srgbClr val="231F20"/>
                  </a:buClr>
                  <a:buSzPts val="1600"/>
                  <a:buFont typeface="Noto Sans Symbols"/>
                  <a:buChar char="▪"/>
                </a:pPr>
                <a:r>
                  <a:rPr lang="en-US" sz="1600">
                    <a:solidFill>
                      <a:srgbClr val="231F20"/>
                    </a:solidFill>
                    <a:latin typeface="Times New Roman"/>
                    <a:ea typeface="Times New Roman"/>
                    <a:cs typeface="Times New Roman"/>
                    <a:sym typeface="Times New Roman"/>
                  </a:rPr>
                  <a:t>Monthly Accounting</a:t>
                </a:r>
                <a:endParaRPr/>
              </a:p>
              <a:p>
                <a:pPr marL="171450" marR="0" lvl="0" indent="-171450" algn="l" rtl="0">
                  <a:spcBef>
                    <a:spcPts val="0"/>
                  </a:spcBef>
                  <a:spcAft>
                    <a:spcPts val="0"/>
                  </a:spcAft>
                  <a:buClr>
                    <a:srgbClr val="231F20"/>
                  </a:buClr>
                  <a:buSzPts val="1600"/>
                  <a:buFont typeface="Noto Sans Symbols"/>
                  <a:buChar char="▪"/>
                </a:pPr>
                <a:r>
                  <a:rPr lang="en-US" sz="1600">
                    <a:solidFill>
                      <a:srgbClr val="231F20"/>
                    </a:solidFill>
                    <a:latin typeface="Times New Roman"/>
                    <a:ea typeface="Times New Roman"/>
                    <a:cs typeface="Times New Roman"/>
                    <a:sym typeface="Times New Roman"/>
                  </a:rPr>
                  <a:t>Monthly MIS Report</a:t>
                </a:r>
                <a:endParaRPr/>
              </a:p>
              <a:p>
                <a:pPr marL="171450" marR="0" lvl="0" indent="-171450" algn="l" rtl="0">
                  <a:spcBef>
                    <a:spcPts val="0"/>
                  </a:spcBef>
                  <a:spcAft>
                    <a:spcPts val="0"/>
                  </a:spcAft>
                  <a:buClr>
                    <a:srgbClr val="231F20"/>
                  </a:buClr>
                  <a:buSzPts val="1600"/>
                  <a:buFont typeface="Noto Sans Symbols"/>
                  <a:buChar char="▪"/>
                </a:pPr>
                <a:r>
                  <a:rPr lang="en-US" sz="1600">
                    <a:solidFill>
                      <a:srgbClr val="231F20"/>
                    </a:solidFill>
                    <a:latin typeface="Times New Roman"/>
                    <a:ea typeface="Times New Roman"/>
                    <a:cs typeface="Times New Roman"/>
                    <a:sym typeface="Times New Roman"/>
                  </a:rPr>
                  <a:t>Accounting Manual</a:t>
                </a:r>
                <a:endParaRPr/>
              </a:p>
              <a:p>
                <a:pPr marL="171450" marR="0" lvl="0" indent="-171450" algn="l" rtl="0">
                  <a:spcBef>
                    <a:spcPts val="0"/>
                  </a:spcBef>
                  <a:spcAft>
                    <a:spcPts val="0"/>
                  </a:spcAft>
                  <a:buClr>
                    <a:srgbClr val="231F20"/>
                  </a:buClr>
                  <a:buSzPts val="1600"/>
                  <a:buFont typeface="Noto Sans Symbols"/>
                  <a:buChar char="▪"/>
                </a:pPr>
                <a:r>
                  <a:rPr lang="en-US" sz="1600">
                    <a:solidFill>
                      <a:srgbClr val="231F20"/>
                    </a:solidFill>
                    <a:latin typeface="Times New Roman"/>
                    <a:ea typeface="Times New Roman"/>
                    <a:cs typeface="Times New Roman"/>
                    <a:sym typeface="Times New Roman"/>
                  </a:rPr>
                  <a:t>Chart of Accounts </a:t>
                </a:r>
                <a:endParaRPr/>
              </a:p>
              <a:p>
                <a:pPr marL="171450" marR="0" lvl="0" indent="-171450" algn="l" rtl="0">
                  <a:spcBef>
                    <a:spcPts val="0"/>
                  </a:spcBef>
                  <a:spcAft>
                    <a:spcPts val="0"/>
                  </a:spcAft>
                  <a:buClr>
                    <a:srgbClr val="231F20"/>
                  </a:buClr>
                  <a:buSzPts val="1600"/>
                  <a:buFont typeface="Noto Sans Symbols"/>
                  <a:buChar char="▪"/>
                </a:pPr>
                <a:r>
                  <a:rPr lang="en-US" sz="1600">
                    <a:solidFill>
                      <a:srgbClr val="231F20"/>
                    </a:solidFill>
                    <a:latin typeface="Times New Roman"/>
                    <a:ea typeface="Times New Roman"/>
                    <a:cs typeface="Times New Roman"/>
                    <a:sym typeface="Times New Roman"/>
                  </a:rPr>
                  <a:t>Annual Accounting</a:t>
                </a:r>
                <a:endParaRPr/>
              </a:p>
              <a:p>
                <a:pPr marL="171450" marR="0" lvl="0" indent="-171450" algn="l" rtl="0">
                  <a:spcBef>
                    <a:spcPts val="0"/>
                  </a:spcBef>
                  <a:spcAft>
                    <a:spcPts val="0"/>
                  </a:spcAft>
                  <a:buClr>
                    <a:srgbClr val="231F20"/>
                  </a:buClr>
                  <a:buSzPts val="1600"/>
                  <a:buFont typeface="Noto Sans Symbols"/>
                  <a:buChar char="▪"/>
                </a:pPr>
                <a:r>
                  <a:rPr lang="en-US" sz="1600">
                    <a:solidFill>
                      <a:srgbClr val="231F20"/>
                    </a:solidFill>
                    <a:latin typeface="Times New Roman"/>
                    <a:ea typeface="Times New Roman"/>
                    <a:cs typeface="Times New Roman"/>
                    <a:sym typeface="Times New Roman"/>
                  </a:rPr>
                  <a:t>FDI Reporting</a:t>
                </a:r>
                <a:endParaRPr/>
              </a:p>
              <a:p>
                <a:pPr marL="171450" marR="0" lvl="0" indent="-171450" algn="l" rtl="0">
                  <a:spcBef>
                    <a:spcPts val="0"/>
                  </a:spcBef>
                  <a:spcAft>
                    <a:spcPts val="0"/>
                  </a:spcAft>
                  <a:buClr>
                    <a:srgbClr val="231F20"/>
                  </a:buClr>
                  <a:buSzPts val="1600"/>
                  <a:buFont typeface="Noto Sans Symbols"/>
                  <a:buChar char="▪"/>
                </a:pPr>
                <a:r>
                  <a:rPr lang="en-US" sz="1600">
                    <a:solidFill>
                      <a:srgbClr val="231F20"/>
                    </a:solidFill>
                    <a:latin typeface="Times New Roman"/>
                    <a:ea typeface="Times New Roman"/>
                    <a:cs typeface="Times New Roman"/>
                    <a:sym typeface="Times New Roman"/>
                  </a:rPr>
                  <a:t>BPO Services, etc.</a:t>
                </a:r>
                <a:endParaRPr/>
              </a:p>
            </p:txBody>
          </p:sp>
          <p:pic>
            <p:nvPicPr>
              <p:cNvPr id="246" name="Google Shape;246;p17"/>
              <p:cNvPicPr preferRelativeResize="0"/>
              <p:nvPr/>
            </p:nvPicPr>
            <p:blipFill rotWithShape="1">
              <a:blip r:embed="rId6">
                <a:alphaModFix/>
              </a:blip>
              <a:srcRect/>
              <a:stretch/>
            </p:blipFill>
            <p:spPr>
              <a:xfrm>
                <a:off x="367029" y="1711738"/>
                <a:ext cx="3065063" cy="965661"/>
              </a:xfrm>
              <a:prstGeom prst="rect">
                <a:avLst/>
              </a:prstGeom>
              <a:noFill/>
              <a:ln>
                <a:noFill/>
              </a:ln>
            </p:spPr>
          </p:pic>
        </p:grpSp>
      </p:grpSp>
      <p:sp>
        <p:nvSpPr>
          <p:cNvPr id="247" name="Google Shape;247;p17"/>
          <p:cNvSpPr/>
          <p:nvPr/>
        </p:nvSpPr>
        <p:spPr>
          <a:xfrm rot="759991">
            <a:off x="6488438" y="4834764"/>
            <a:ext cx="4369312" cy="1635570"/>
          </a:xfrm>
          <a:prstGeom prst="irregularSeal1">
            <a:avLst/>
          </a:prstGeom>
          <a:noFill/>
          <a:ln w="28575" cap="flat" cmpd="sng">
            <a:solidFill>
              <a:srgbClr val="681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ill Sans"/>
                <a:ea typeface="Gill Sans"/>
                <a:cs typeface="Gill Sans"/>
                <a:sym typeface="Gill Sans"/>
              </a:rPr>
              <a:t>New Company Registration…</a:t>
            </a:r>
            <a:endParaRPr/>
          </a:p>
        </p:txBody>
      </p:sp>
      <p:sp>
        <p:nvSpPr>
          <p:cNvPr id="248" name="Google Shape;248;p17"/>
          <p:cNvSpPr/>
          <p:nvPr/>
        </p:nvSpPr>
        <p:spPr>
          <a:xfrm rot="-508689">
            <a:off x="7733999" y="3442530"/>
            <a:ext cx="4092978" cy="1166446"/>
          </a:xfrm>
          <a:prstGeom prst="cloud">
            <a:avLst/>
          </a:prstGeom>
          <a:noFill/>
          <a:ln w="28575" cap="flat" cmpd="sng">
            <a:solidFill>
              <a:srgbClr val="6812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ill Sans"/>
                <a:ea typeface="Gill Sans"/>
                <a:cs typeface="Gill Sans"/>
                <a:sym typeface="Gill Sans"/>
              </a:rPr>
              <a:t>Work permit and VISA for foreign expertise…</a:t>
            </a:r>
            <a:endParaRPr sz="1400">
              <a:solidFill>
                <a:schemeClr val="dk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rgbClr val="EBE9E6"/>
            </a:gs>
            <a:gs pos="100000">
              <a:srgbClr val="C9C5C0"/>
            </a:gs>
          </a:gsLst>
          <a:path path="circle">
            <a:fillToRect l="50000" t="50000" r="50000" b="50000"/>
          </a:path>
          <a:tileRect/>
        </a:gradFill>
        <a:effectLst/>
      </p:bgPr>
    </p:bg>
    <p:spTree>
      <p:nvGrpSpPr>
        <p:cNvPr id="1" name="Shape 253"/>
        <p:cNvGrpSpPr/>
        <p:nvPr/>
      </p:nvGrpSpPr>
      <p:grpSpPr>
        <a:xfrm>
          <a:off x="0" y="0"/>
          <a:ext cx="0" cy="0"/>
          <a:chOff x="0" y="0"/>
          <a:chExt cx="0" cy="0"/>
        </a:xfrm>
      </p:grpSpPr>
      <p:sp>
        <p:nvSpPr>
          <p:cNvPr id="254" name="Google Shape;254;p18"/>
          <p:cNvSpPr/>
          <p:nvPr/>
        </p:nvSpPr>
        <p:spPr>
          <a:xfrm>
            <a:off x="1019491" y="1656521"/>
            <a:ext cx="2569601" cy="369926"/>
          </a:xfrm>
          <a:prstGeom prst="homePlate">
            <a:avLst>
              <a:gd name="adj" fmla="val 50000"/>
            </a:avLst>
          </a:prstGeom>
          <a:solidFill>
            <a:srgbClr val="681237"/>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US" sz="1800" b="1">
                <a:solidFill>
                  <a:schemeClr val="lt1"/>
                </a:solidFill>
                <a:latin typeface="Times New Roman"/>
                <a:ea typeface="Times New Roman"/>
                <a:cs typeface="Times New Roman"/>
                <a:sym typeface="Times New Roman"/>
              </a:rPr>
              <a:t>Organization Strengths</a:t>
            </a:r>
            <a:endParaRPr sz="7200" b="1">
              <a:solidFill>
                <a:schemeClr val="lt1"/>
              </a:solidFill>
              <a:latin typeface="Times New Roman"/>
              <a:ea typeface="Times New Roman"/>
              <a:cs typeface="Times New Roman"/>
              <a:sym typeface="Times New Roman"/>
            </a:endParaRPr>
          </a:p>
        </p:txBody>
      </p:sp>
      <p:pic>
        <p:nvPicPr>
          <p:cNvPr id="255" name="Google Shape;255;p18"/>
          <p:cNvPicPr preferRelativeResize="0"/>
          <p:nvPr/>
        </p:nvPicPr>
        <p:blipFill rotWithShape="1">
          <a:blip r:embed="rId3">
            <a:alphaModFix amt="5000"/>
          </a:blip>
          <a:srcRect/>
          <a:stretch/>
        </p:blipFill>
        <p:spPr>
          <a:xfrm>
            <a:off x="7080702" y="2647950"/>
            <a:ext cx="4695825" cy="3955452"/>
          </a:xfrm>
          <a:prstGeom prst="rect">
            <a:avLst/>
          </a:prstGeom>
          <a:noFill/>
          <a:ln>
            <a:noFill/>
          </a:ln>
        </p:spPr>
      </p:pic>
      <p:grpSp>
        <p:nvGrpSpPr>
          <p:cNvPr id="256" name="Google Shape;256;p18"/>
          <p:cNvGrpSpPr/>
          <p:nvPr/>
        </p:nvGrpSpPr>
        <p:grpSpPr>
          <a:xfrm>
            <a:off x="1019491" y="2102218"/>
            <a:ext cx="10423209" cy="3953155"/>
            <a:chOff x="1019491" y="1429118"/>
            <a:chExt cx="9997029" cy="3707126"/>
          </a:xfrm>
        </p:grpSpPr>
        <p:sp>
          <p:nvSpPr>
            <p:cNvPr id="257" name="Google Shape;257;p18"/>
            <p:cNvSpPr/>
            <p:nvPr/>
          </p:nvSpPr>
          <p:spPr>
            <a:xfrm>
              <a:off x="2960251" y="1467078"/>
              <a:ext cx="889000" cy="889000"/>
            </a:xfrm>
            <a:custGeom>
              <a:avLst/>
              <a:gdLst/>
              <a:ahLst/>
              <a:cxnLst/>
              <a:rect l="l" t="t" r="r" b="b"/>
              <a:pathLst>
                <a:path w="889000" h="889000" extrusionOk="0">
                  <a:moveTo>
                    <a:pt x="444500" y="0"/>
                  </a:moveTo>
                  <a:lnTo>
                    <a:pt x="396066" y="2608"/>
                  </a:lnTo>
                  <a:lnTo>
                    <a:pt x="349144" y="10252"/>
                  </a:lnTo>
                  <a:lnTo>
                    <a:pt x="304003" y="22660"/>
                  </a:lnTo>
                  <a:lnTo>
                    <a:pt x="260915" y="39562"/>
                  </a:lnTo>
                  <a:lnTo>
                    <a:pt x="220152" y="60687"/>
                  </a:lnTo>
                  <a:lnTo>
                    <a:pt x="181983" y="85762"/>
                  </a:lnTo>
                  <a:lnTo>
                    <a:pt x="146682" y="114517"/>
                  </a:lnTo>
                  <a:lnTo>
                    <a:pt x="114517" y="146682"/>
                  </a:lnTo>
                  <a:lnTo>
                    <a:pt x="85762" y="181983"/>
                  </a:lnTo>
                  <a:lnTo>
                    <a:pt x="60687" y="220152"/>
                  </a:lnTo>
                  <a:lnTo>
                    <a:pt x="39562" y="260915"/>
                  </a:lnTo>
                  <a:lnTo>
                    <a:pt x="22660" y="304003"/>
                  </a:lnTo>
                  <a:lnTo>
                    <a:pt x="10252" y="349144"/>
                  </a:lnTo>
                  <a:lnTo>
                    <a:pt x="2608" y="396066"/>
                  </a:lnTo>
                  <a:lnTo>
                    <a:pt x="0" y="444500"/>
                  </a:lnTo>
                  <a:lnTo>
                    <a:pt x="2608" y="492933"/>
                  </a:lnTo>
                  <a:lnTo>
                    <a:pt x="10252" y="539855"/>
                  </a:lnTo>
                  <a:lnTo>
                    <a:pt x="22660" y="584996"/>
                  </a:lnTo>
                  <a:lnTo>
                    <a:pt x="39562" y="628084"/>
                  </a:lnTo>
                  <a:lnTo>
                    <a:pt x="60687" y="668847"/>
                  </a:lnTo>
                  <a:lnTo>
                    <a:pt x="85762" y="707016"/>
                  </a:lnTo>
                  <a:lnTo>
                    <a:pt x="114517" y="742317"/>
                  </a:lnTo>
                  <a:lnTo>
                    <a:pt x="146682" y="774482"/>
                  </a:lnTo>
                  <a:lnTo>
                    <a:pt x="181983" y="803237"/>
                  </a:lnTo>
                  <a:lnTo>
                    <a:pt x="220152" y="828312"/>
                  </a:lnTo>
                  <a:lnTo>
                    <a:pt x="260915" y="849437"/>
                  </a:lnTo>
                  <a:lnTo>
                    <a:pt x="304003" y="866339"/>
                  </a:lnTo>
                  <a:lnTo>
                    <a:pt x="349144" y="878747"/>
                  </a:lnTo>
                  <a:lnTo>
                    <a:pt x="396066" y="886391"/>
                  </a:lnTo>
                  <a:lnTo>
                    <a:pt x="444500" y="889000"/>
                  </a:lnTo>
                  <a:lnTo>
                    <a:pt x="492933" y="886391"/>
                  </a:lnTo>
                  <a:lnTo>
                    <a:pt x="539855" y="878747"/>
                  </a:lnTo>
                  <a:lnTo>
                    <a:pt x="584996" y="866339"/>
                  </a:lnTo>
                  <a:lnTo>
                    <a:pt x="628084" y="849437"/>
                  </a:lnTo>
                  <a:lnTo>
                    <a:pt x="668847" y="828312"/>
                  </a:lnTo>
                  <a:lnTo>
                    <a:pt x="707016" y="803237"/>
                  </a:lnTo>
                  <a:lnTo>
                    <a:pt x="742317" y="774482"/>
                  </a:lnTo>
                  <a:lnTo>
                    <a:pt x="774482" y="742317"/>
                  </a:lnTo>
                  <a:lnTo>
                    <a:pt x="803237" y="707016"/>
                  </a:lnTo>
                  <a:lnTo>
                    <a:pt x="828312" y="668847"/>
                  </a:lnTo>
                  <a:lnTo>
                    <a:pt x="849437" y="628084"/>
                  </a:lnTo>
                  <a:lnTo>
                    <a:pt x="866339" y="584996"/>
                  </a:lnTo>
                  <a:lnTo>
                    <a:pt x="878747" y="539855"/>
                  </a:lnTo>
                  <a:lnTo>
                    <a:pt x="886391" y="492933"/>
                  </a:lnTo>
                  <a:lnTo>
                    <a:pt x="889000" y="444500"/>
                  </a:lnTo>
                  <a:lnTo>
                    <a:pt x="886391" y="396066"/>
                  </a:lnTo>
                  <a:lnTo>
                    <a:pt x="878747" y="349144"/>
                  </a:lnTo>
                  <a:lnTo>
                    <a:pt x="866339" y="304003"/>
                  </a:lnTo>
                  <a:lnTo>
                    <a:pt x="849437" y="260915"/>
                  </a:lnTo>
                  <a:lnTo>
                    <a:pt x="828312" y="220152"/>
                  </a:lnTo>
                  <a:lnTo>
                    <a:pt x="803237" y="181983"/>
                  </a:lnTo>
                  <a:lnTo>
                    <a:pt x="774482" y="146682"/>
                  </a:lnTo>
                  <a:lnTo>
                    <a:pt x="742317" y="114517"/>
                  </a:lnTo>
                  <a:lnTo>
                    <a:pt x="707016" y="85762"/>
                  </a:lnTo>
                  <a:lnTo>
                    <a:pt x="668847" y="60687"/>
                  </a:lnTo>
                  <a:lnTo>
                    <a:pt x="628084" y="39562"/>
                  </a:lnTo>
                  <a:lnTo>
                    <a:pt x="584996" y="22660"/>
                  </a:lnTo>
                  <a:lnTo>
                    <a:pt x="539855" y="10252"/>
                  </a:lnTo>
                  <a:lnTo>
                    <a:pt x="492933" y="2608"/>
                  </a:lnTo>
                  <a:lnTo>
                    <a:pt x="444500" y="0"/>
                  </a:lnTo>
                  <a:close/>
                </a:path>
              </a:pathLst>
            </a:custGeom>
            <a:solidFill>
              <a:srgbClr val="0084C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58" name="Google Shape;258;p18"/>
            <p:cNvSpPr/>
            <p:nvPr/>
          </p:nvSpPr>
          <p:spPr>
            <a:xfrm>
              <a:off x="4673329" y="1429118"/>
              <a:ext cx="889000" cy="889000"/>
            </a:xfrm>
            <a:custGeom>
              <a:avLst/>
              <a:gdLst/>
              <a:ahLst/>
              <a:cxnLst/>
              <a:rect l="l" t="t" r="r" b="b"/>
              <a:pathLst>
                <a:path w="889000" h="889000" extrusionOk="0">
                  <a:moveTo>
                    <a:pt x="444500" y="0"/>
                  </a:moveTo>
                  <a:lnTo>
                    <a:pt x="396066" y="2608"/>
                  </a:lnTo>
                  <a:lnTo>
                    <a:pt x="349144" y="10252"/>
                  </a:lnTo>
                  <a:lnTo>
                    <a:pt x="304003" y="22660"/>
                  </a:lnTo>
                  <a:lnTo>
                    <a:pt x="260915" y="39562"/>
                  </a:lnTo>
                  <a:lnTo>
                    <a:pt x="220152" y="60687"/>
                  </a:lnTo>
                  <a:lnTo>
                    <a:pt x="181983" y="85762"/>
                  </a:lnTo>
                  <a:lnTo>
                    <a:pt x="146682" y="114517"/>
                  </a:lnTo>
                  <a:lnTo>
                    <a:pt x="114517" y="146682"/>
                  </a:lnTo>
                  <a:lnTo>
                    <a:pt x="85762" y="181983"/>
                  </a:lnTo>
                  <a:lnTo>
                    <a:pt x="60687" y="220152"/>
                  </a:lnTo>
                  <a:lnTo>
                    <a:pt x="39562" y="260915"/>
                  </a:lnTo>
                  <a:lnTo>
                    <a:pt x="22660" y="304003"/>
                  </a:lnTo>
                  <a:lnTo>
                    <a:pt x="10252" y="349144"/>
                  </a:lnTo>
                  <a:lnTo>
                    <a:pt x="2608" y="396066"/>
                  </a:lnTo>
                  <a:lnTo>
                    <a:pt x="0" y="444500"/>
                  </a:lnTo>
                  <a:lnTo>
                    <a:pt x="2608" y="492933"/>
                  </a:lnTo>
                  <a:lnTo>
                    <a:pt x="10252" y="539855"/>
                  </a:lnTo>
                  <a:lnTo>
                    <a:pt x="22660" y="584996"/>
                  </a:lnTo>
                  <a:lnTo>
                    <a:pt x="39562" y="628084"/>
                  </a:lnTo>
                  <a:lnTo>
                    <a:pt x="60687" y="668847"/>
                  </a:lnTo>
                  <a:lnTo>
                    <a:pt x="85762" y="707016"/>
                  </a:lnTo>
                  <a:lnTo>
                    <a:pt x="114517" y="742317"/>
                  </a:lnTo>
                  <a:lnTo>
                    <a:pt x="146682" y="774482"/>
                  </a:lnTo>
                  <a:lnTo>
                    <a:pt x="181983" y="803237"/>
                  </a:lnTo>
                  <a:lnTo>
                    <a:pt x="220152" y="828312"/>
                  </a:lnTo>
                  <a:lnTo>
                    <a:pt x="260915" y="849437"/>
                  </a:lnTo>
                  <a:lnTo>
                    <a:pt x="304003" y="866339"/>
                  </a:lnTo>
                  <a:lnTo>
                    <a:pt x="349144" y="878747"/>
                  </a:lnTo>
                  <a:lnTo>
                    <a:pt x="396066" y="886391"/>
                  </a:lnTo>
                  <a:lnTo>
                    <a:pt x="444500" y="889000"/>
                  </a:lnTo>
                  <a:lnTo>
                    <a:pt x="492933" y="886391"/>
                  </a:lnTo>
                  <a:lnTo>
                    <a:pt x="539855" y="878747"/>
                  </a:lnTo>
                  <a:lnTo>
                    <a:pt x="584996" y="866339"/>
                  </a:lnTo>
                  <a:lnTo>
                    <a:pt x="628084" y="849437"/>
                  </a:lnTo>
                  <a:lnTo>
                    <a:pt x="668847" y="828312"/>
                  </a:lnTo>
                  <a:lnTo>
                    <a:pt x="707016" y="803237"/>
                  </a:lnTo>
                  <a:lnTo>
                    <a:pt x="742317" y="774482"/>
                  </a:lnTo>
                  <a:lnTo>
                    <a:pt x="774482" y="742317"/>
                  </a:lnTo>
                  <a:lnTo>
                    <a:pt x="803237" y="707016"/>
                  </a:lnTo>
                  <a:lnTo>
                    <a:pt x="828312" y="668847"/>
                  </a:lnTo>
                  <a:lnTo>
                    <a:pt x="849437" y="628084"/>
                  </a:lnTo>
                  <a:lnTo>
                    <a:pt x="866339" y="584996"/>
                  </a:lnTo>
                  <a:lnTo>
                    <a:pt x="878747" y="539855"/>
                  </a:lnTo>
                  <a:lnTo>
                    <a:pt x="886391" y="492933"/>
                  </a:lnTo>
                  <a:lnTo>
                    <a:pt x="889000" y="444500"/>
                  </a:lnTo>
                  <a:lnTo>
                    <a:pt x="886391" y="396066"/>
                  </a:lnTo>
                  <a:lnTo>
                    <a:pt x="878747" y="349144"/>
                  </a:lnTo>
                  <a:lnTo>
                    <a:pt x="866339" y="304003"/>
                  </a:lnTo>
                  <a:lnTo>
                    <a:pt x="849437" y="260915"/>
                  </a:lnTo>
                  <a:lnTo>
                    <a:pt x="828312" y="220152"/>
                  </a:lnTo>
                  <a:lnTo>
                    <a:pt x="803237" y="181983"/>
                  </a:lnTo>
                  <a:lnTo>
                    <a:pt x="774482" y="146682"/>
                  </a:lnTo>
                  <a:lnTo>
                    <a:pt x="742317" y="114517"/>
                  </a:lnTo>
                  <a:lnTo>
                    <a:pt x="707016" y="85762"/>
                  </a:lnTo>
                  <a:lnTo>
                    <a:pt x="668847" y="60687"/>
                  </a:lnTo>
                  <a:lnTo>
                    <a:pt x="628084" y="39562"/>
                  </a:lnTo>
                  <a:lnTo>
                    <a:pt x="584996" y="22660"/>
                  </a:lnTo>
                  <a:lnTo>
                    <a:pt x="539855" y="10252"/>
                  </a:lnTo>
                  <a:lnTo>
                    <a:pt x="492933" y="2608"/>
                  </a:lnTo>
                  <a:lnTo>
                    <a:pt x="444500" y="0"/>
                  </a:lnTo>
                  <a:close/>
                </a:path>
              </a:pathLst>
            </a:custGeom>
            <a:solidFill>
              <a:srgbClr val="0084C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nvGrpSpPr>
            <p:cNvPr id="259" name="Google Shape;259;p18"/>
            <p:cNvGrpSpPr/>
            <p:nvPr/>
          </p:nvGrpSpPr>
          <p:grpSpPr>
            <a:xfrm>
              <a:off x="9719123" y="1459435"/>
              <a:ext cx="889000" cy="889000"/>
              <a:chOff x="8344059" y="2477249"/>
              <a:chExt cx="889000" cy="889000"/>
            </a:xfrm>
          </p:grpSpPr>
          <p:sp>
            <p:nvSpPr>
              <p:cNvPr id="260" name="Google Shape;260;p18"/>
              <p:cNvSpPr/>
              <p:nvPr/>
            </p:nvSpPr>
            <p:spPr>
              <a:xfrm>
                <a:off x="8344059" y="2477249"/>
                <a:ext cx="889000" cy="889000"/>
              </a:xfrm>
              <a:custGeom>
                <a:avLst/>
                <a:gdLst/>
                <a:ahLst/>
                <a:cxnLst/>
                <a:rect l="l" t="t" r="r" b="b"/>
                <a:pathLst>
                  <a:path w="889000" h="889000" extrusionOk="0">
                    <a:moveTo>
                      <a:pt x="444500" y="0"/>
                    </a:moveTo>
                    <a:lnTo>
                      <a:pt x="396066" y="2608"/>
                    </a:lnTo>
                    <a:lnTo>
                      <a:pt x="349144" y="10252"/>
                    </a:lnTo>
                    <a:lnTo>
                      <a:pt x="304003" y="22660"/>
                    </a:lnTo>
                    <a:lnTo>
                      <a:pt x="260915" y="39562"/>
                    </a:lnTo>
                    <a:lnTo>
                      <a:pt x="220152" y="60687"/>
                    </a:lnTo>
                    <a:lnTo>
                      <a:pt x="181983" y="85762"/>
                    </a:lnTo>
                    <a:lnTo>
                      <a:pt x="146682" y="114517"/>
                    </a:lnTo>
                    <a:lnTo>
                      <a:pt x="114517" y="146682"/>
                    </a:lnTo>
                    <a:lnTo>
                      <a:pt x="85762" y="181983"/>
                    </a:lnTo>
                    <a:lnTo>
                      <a:pt x="60687" y="220152"/>
                    </a:lnTo>
                    <a:lnTo>
                      <a:pt x="39562" y="260915"/>
                    </a:lnTo>
                    <a:lnTo>
                      <a:pt x="22660" y="304003"/>
                    </a:lnTo>
                    <a:lnTo>
                      <a:pt x="10252" y="349144"/>
                    </a:lnTo>
                    <a:lnTo>
                      <a:pt x="2608" y="396066"/>
                    </a:lnTo>
                    <a:lnTo>
                      <a:pt x="0" y="444500"/>
                    </a:lnTo>
                    <a:lnTo>
                      <a:pt x="2608" y="492933"/>
                    </a:lnTo>
                    <a:lnTo>
                      <a:pt x="10252" y="539855"/>
                    </a:lnTo>
                    <a:lnTo>
                      <a:pt x="22660" y="584996"/>
                    </a:lnTo>
                    <a:lnTo>
                      <a:pt x="39562" y="628084"/>
                    </a:lnTo>
                    <a:lnTo>
                      <a:pt x="60687" y="668847"/>
                    </a:lnTo>
                    <a:lnTo>
                      <a:pt x="85762" y="707016"/>
                    </a:lnTo>
                    <a:lnTo>
                      <a:pt x="114517" y="742317"/>
                    </a:lnTo>
                    <a:lnTo>
                      <a:pt x="146682" y="774482"/>
                    </a:lnTo>
                    <a:lnTo>
                      <a:pt x="181983" y="803237"/>
                    </a:lnTo>
                    <a:lnTo>
                      <a:pt x="220152" y="828312"/>
                    </a:lnTo>
                    <a:lnTo>
                      <a:pt x="260915" y="849437"/>
                    </a:lnTo>
                    <a:lnTo>
                      <a:pt x="304003" y="866339"/>
                    </a:lnTo>
                    <a:lnTo>
                      <a:pt x="349144" y="878747"/>
                    </a:lnTo>
                    <a:lnTo>
                      <a:pt x="396066" y="886391"/>
                    </a:lnTo>
                    <a:lnTo>
                      <a:pt x="444500" y="889000"/>
                    </a:lnTo>
                    <a:lnTo>
                      <a:pt x="492933" y="886391"/>
                    </a:lnTo>
                    <a:lnTo>
                      <a:pt x="539855" y="878747"/>
                    </a:lnTo>
                    <a:lnTo>
                      <a:pt x="584996" y="866339"/>
                    </a:lnTo>
                    <a:lnTo>
                      <a:pt x="628084" y="849437"/>
                    </a:lnTo>
                    <a:lnTo>
                      <a:pt x="668847" y="828312"/>
                    </a:lnTo>
                    <a:lnTo>
                      <a:pt x="707016" y="803237"/>
                    </a:lnTo>
                    <a:lnTo>
                      <a:pt x="742317" y="774482"/>
                    </a:lnTo>
                    <a:lnTo>
                      <a:pt x="774482" y="742317"/>
                    </a:lnTo>
                    <a:lnTo>
                      <a:pt x="803237" y="707016"/>
                    </a:lnTo>
                    <a:lnTo>
                      <a:pt x="828312" y="668847"/>
                    </a:lnTo>
                    <a:lnTo>
                      <a:pt x="849437" y="628084"/>
                    </a:lnTo>
                    <a:lnTo>
                      <a:pt x="866339" y="584996"/>
                    </a:lnTo>
                    <a:lnTo>
                      <a:pt x="878747" y="539855"/>
                    </a:lnTo>
                    <a:lnTo>
                      <a:pt x="886391" y="492933"/>
                    </a:lnTo>
                    <a:lnTo>
                      <a:pt x="889000" y="444500"/>
                    </a:lnTo>
                    <a:lnTo>
                      <a:pt x="886391" y="396066"/>
                    </a:lnTo>
                    <a:lnTo>
                      <a:pt x="878747" y="349144"/>
                    </a:lnTo>
                    <a:lnTo>
                      <a:pt x="866339" y="304003"/>
                    </a:lnTo>
                    <a:lnTo>
                      <a:pt x="849437" y="260915"/>
                    </a:lnTo>
                    <a:lnTo>
                      <a:pt x="828312" y="220152"/>
                    </a:lnTo>
                    <a:lnTo>
                      <a:pt x="803237" y="181983"/>
                    </a:lnTo>
                    <a:lnTo>
                      <a:pt x="774482" y="146682"/>
                    </a:lnTo>
                    <a:lnTo>
                      <a:pt x="742317" y="114517"/>
                    </a:lnTo>
                    <a:lnTo>
                      <a:pt x="707016" y="85762"/>
                    </a:lnTo>
                    <a:lnTo>
                      <a:pt x="668847" y="60687"/>
                    </a:lnTo>
                    <a:lnTo>
                      <a:pt x="628084" y="39562"/>
                    </a:lnTo>
                    <a:lnTo>
                      <a:pt x="584996" y="22660"/>
                    </a:lnTo>
                    <a:lnTo>
                      <a:pt x="539855" y="10252"/>
                    </a:lnTo>
                    <a:lnTo>
                      <a:pt x="492933" y="2608"/>
                    </a:lnTo>
                    <a:lnTo>
                      <a:pt x="444500" y="0"/>
                    </a:lnTo>
                    <a:close/>
                  </a:path>
                </a:pathLst>
              </a:custGeom>
              <a:solidFill>
                <a:srgbClr val="0084C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61" name="Google Shape;261;p18"/>
              <p:cNvSpPr/>
              <p:nvPr/>
            </p:nvSpPr>
            <p:spPr>
              <a:xfrm>
                <a:off x="8560250" y="2711532"/>
                <a:ext cx="460375" cy="368935"/>
              </a:xfrm>
              <a:custGeom>
                <a:avLst/>
                <a:gdLst/>
                <a:ahLst/>
                <a:cxnLst/>
                <a:rect l="l" t="t" r="r" b="b"/>
                <a:pathLst>
                  <a:path w="460375" h="368935" extrusionOk="0">
                    <a:moveTo>
                      <a:pt x="416101" y="318465"/>
                    </a:moveTo>
                    <a:lnTo>
                      <a:pt x="353123" y="318465"/>
                    </a:lnTo>
                    <a:lnTo>
                      <a:pt x="353096" y="346368"/>
                    </a:lnTo>
                    <a:lnTo>
                      <a:pt x="353207" y="354774"/>
                    </a:lnTo>
                    <a:lnTo>
                      <a:pt x="353377" y="363232"/>
                    </a:lnTo>
                    <a:lnTo>
                      <a:pt x="358927" y="368604"/>
                    </a:lnTo>
                    <a:lnTo>
                      <a:pt x="385079" y="368765"/>
                    </a:lnTo>
                    <a:lnTo>
                      <a:pt x="410603" y="368528"/>
                    </a:lnTo>
                    <a:lnTo>
                      <a:pt x="415841" y="323773"/>
                    </a:lnTo>
                    <a:lnTo>
                      <a:pt x="415645" y="319024"/>
                    </a:lnTo>
                    <a:lnTo>
                      <a:pt x="416101" y="318465"/>
                    </a:lnTo>
                    <a:close/>
                  </a:path>
                  <a:path w="460375" h="368935" extrusionOk="0">
                    <a:moveTo>
                      <a:pt x="181698" y="423"/>
                    </a:moveTo>
                    <a:lnTo>
                      <a:pt x="136626" y="431"/>
                    </a:lnTo>
                    <a:lnTo>
                      <a:pt x="93148" y="17538"/>
                    </a:lnTo>
                    <a:lnTo>
                      <a:pt x="68863" y="57856"/>
                    </a:lnTo>
                    <a:lnTo>
                      <a:pt x="64810" y="78799"/>
                    </a:lnTo>
                    <a:lnTo>
                      <a:pt x="56061" y="123204"/>
                    </a:lnTo>
                    <a:lnTo>
                      <a:pt x="52461" y="141947"/>
                    </a:lnTo>
                    <a:lnTo>
                      <a:pt x="51765" y="145707"/>
                    </a:lnTo>
                    <a:lnTo>
                      <a:pt x="50444" y="147193"/>
                    </a:lnTo>
                    <a:lnTo>
                      <a:pt x="13308" y="165941"/>
                    </a:lnTo>
                    <a:lnTo>
                      <a:pt x="0" y="261162"/>
                    </a:lnTo>
                    <a:lnTo>
                      <a:pt x="2562" y="279572"/>
                    </a:lnTo>
                    <a:lnTo>
                      <a:pt x="10047" y="295117"/>
                    </a:lnTo>
                    <a:lnTo>
                      <a:pt x="22183" y="307313"/>
                    </a:lnTo>
                    <a:lnTo>
                      <a:pt x="38696" y="315671"/>
                    </a:lnTo>
                    <a:lnTo>
                      <a:pt x="43395" y="317258"/>
                    </a:lnTo>
                    <a:lnTo>
                      <a:pt x="44231" y="319024"/>
                    </a:lnTo>
                    <a:lnTo>
                      <a:pt x="44307" y="323938"/>
                    </a:lnTo>
                    <a:lnTo>
                      <a:pt x="44182" y="331410"/>
                    </a:lnTo>
                    <a:lnTo>
                      <a:pt x="44173" y="344522"/>
                    </a:lnTo>
                    <a:lnTo>
                      <a:pt x="44330" y="354774"/>
                    </a:lnTo>
                    <a:lnTo>
                      <a:pt x="44526" y="363372"/>
                    </a:lnTo>
                    <a:lnTo>
                      <a:pt x="49872" y="368554"/>
                    </a:lnTo>
                    <a:lnTo>
                      <a:pt x="75752" y="368741"/>
                    </a:lnTo>
                    <a:lnTo>
                      <a:pt x="99656" y="368655"/>
                    </a:lnTo>
                    <a:lnTo>
                      <a:pt x="104330" y="365137"/>
                    </a:lnTo>
                    <a:lnTo>
                      <a:pt x="106959" y="354774"/>
                    </a:lnTo>
                    <a:lnTo>
                      <a:pt x="107110" y="344522"/>
                    </a:lnTo>
                    <a:lnTo>
                      <a:pt x="107137" y="318465"/>
                    </a:lnTo>
                    <a:lnTo>
                      <a:pt x="416101" y="318465"/>
                    </a:lnTo>
                    <a:lnTo>
                      <a:pt x="417220" y="317093"/>
                    </a:lnTo>
                    <a:lnTo>
                      <a:pt x="422046" y="315493"/>
                    </a:lnTo>
                    <a:lnTo>
                      <a:pt x="438059" y="307346"/>
                    </a:lnTo>
                    <a:lnTo>
                      <a:pt x="450075" y="295246"/>
                    </a:lnTo>
                    <a:lnTo>
                      <a:pt x="457632" y="279931"/>
                    </a:lnTo>
                    <a:lnTo>
                      <a:pt x="458343" y="275145"/>
                    </a:lnTo>
                    <a:lnTo>
                      <a:pt x="384657" y="275145"/>
                    </a:lnTo>
                    <a:lnTo>
                      <a:pt x="384529" y="275120"/>
                    </a:lnTo>
                    <a:lnTo>
                      <a:pt x="75158" y="275120"/>
                    </a:lnTo>
                    <a:lnTo>
                      <a:pt x="61346" y="272276"/>
                    </a:lnTo>
                    <a:lnTo>
                      <a:pt x="50101" y="264614"/>
                    </a:lnTo>
                    <a:lnTo>
                      <a:pt x="42561" y="253288"/>
                    </a:lnTo>
                    <a:lnTo>
                      <a:pt x="39865" y="239458"/>
                    </a:lnTo>
                    <a:lnTo>
                      <a:pt x="42716" y="226060"/>
                    </a:lnTo>
                    <a:lnTo>
                      <a:pt x="50206" y="214864"/>
                    </a:lnTo>
                    <a:lnTo>
                      <a:pt x="61082" y="207165"/>
                    </a:lnTo>
                    <a:lnTo>
                      <a:pt x="74091" y="204254"/>
                    </a:lnTo>
                    <a:lnTo>
                      <a:pt x="383984" y="204254"/>
                    </a:lnTo>
                    <a:lnTo>
                      <a:pt x="384225" y="204203"/>
                    </a:lnTo>
                    <a:lnTo>
                      <a:pt x="460260" y="204203"/>
                    </a:lnTo>
                    <a:lnTo>
                      <a:pt x="460247" y="200774"/>
                    </a:lnTo>
                    <a:lnTo>
                      <a:pt x="456608" y="181983"/>
                    </a:lnTo>
                    <a:lnTo>
                      <a:pt x="447084" y="166323"/>
                    </a:lnTo>
                    <a:lnTo>
                      <a:pt x="282160" y="166323"/>
                    </a:lnTo>
                    <a:lnTo>
                      <a:pt x="178474" y="166287"/>
                    </a:lnTo>
                    <a:lnTo>
                      <a:pt x="118732" y="165760"/>
                    </a:lnTo>
                    <a:lnTo>
                      <a:pt x="91035" y="143709"/>
                    </a:lnTo>
                    <a:lnTo>
                      <a:pt x="91770" y="135902"/>
                    </a:lnTo>
                    <a:lnTo>
                      <a:pt x="104571" y="76238"/>
                    </a:lnTo>
                    <a:lnTo>
                      <a:pt x="125820" y="43157"/>
                    </a:lnTo>
                    <a:lnTo>
                      <a:pt x="164566" y="29756"/>
                    </a:lnTo>
                    <a:lnTo>
                      <a:pt x="376634" y="29552"/>
                    </a:lnTo>
                    <a:lnTo>
                      <a:pt x="364802" y="16375"/>
                    </a:lnTo>
                    <a:lnTo>
                      <a:pt x="341542" y="3950"/>
                    </a:lnTo>
                    <a:lnTo>
                      <a:pt x="320358" y="554"/>
                    </a:lnTo>
                    <a:lnTo>
                      <a:pt x="226769" y="554"/>
                    </a:lnTo>
                    <a:lnTo>
                      <a:pt x="181698" y="423"/>
                    </a:lnTo>
                    <a:close/>
                  </a:path>
                  <a:path w="460375" h="368935" extrusionOk="0">
                    <a:moveTo>
                      <a:pt x="460260" y="204203"/>
                    </a:moveTo>
                    <a:lnTo>
                      <a:pt x="384225" y="204203"/>
                    </a:lnTo>
                    <a:lnTo>
                      <a:pt x="398292" y="206956"/>
                    </a:lnTo>
                    <a:lnTo>
                      <a:pt x="409818" y="214631"/>
                    </a:lnTo>
                    <a:lnTo>
                      <a:pt x="417478" y="225854"/>
                    </a:lnTo>
                    <a:lnTo>
                      <a:pt x="417586" y="226060"/>
                    </a:lnTo>
                    <a:lnTo>
                      <a:pt x="420395" y="239903"/>
                    </a:lnTo>
                    <a:lnTo>
                      <a:pt x="417549" y="253632"/>
                    </a:lnTo>
                    <a:lnTo>
                      <a:pt x="409875" y="264839"/>
                    </a:lnTo>
                    <a:lnTo>
                      <a:pt x="398506" y="272393"/>
                    </a:lnTo>
                    <a:lnTo>
                      <a:pt x="384657" y="275145"/>
                    </a:lnTo>
                    <a:lnTo>
                      <a:pt x="458343" y="275145"/>
                    </a:lnTo>
                    <a:lnTo>
                      <a:pt x="460273" y="262140"/>
                    </a:lnTo>
                    <a:lnTo>
                      <a:pt x="460260" y="204203"/>
                    </a:lnTo>
                    <a:close/>
                  </a:path>
                  <a:path w="460375" h="368935" extrusionOk="0">
                    <a:moveTo>
                      <a:pt x="383984" y="204254"/>
                    </a:moveTo>
                    <a:lnTo>
                      <a:pt x="74091" y="204254"/>
                    </a:lnTo>
                    <a:lnTo>
                      <a:pt x="88733" y="206856"/>
                    </a:lnTo>
                    <a:lnTo>
                      <a:pt x="100325" y="214268"/>
                    </a:lnTo>
                    <a:lnTo>
                      <a:pt x="107947" y="225585"/>
                    </a:lnTo>
                    <a:lnTo>
                      <a:pt x="110680" y="239903"/>
                    </a:lnTo>
                    <a:lnTo>
                      <a:pt x="107928" y="253817"/>
                    </a:lnTo>
                    <a:lnTo>
                      <a:pt x="100401" y="265007"/>
                    </a:lnTo>
                    <a:lnTo>
                      <a:pt x="89133" y="272449"/>
                    </a:lnTo>
                    <a:lnTo>
                      <a:pt x="75158" y="275120"/>
                    </a:lnTo>
                    <a:lnTo>
                      <a:pt x="384529" y="275120"/>
                    </a:lnTo>
                    <a:lnTo>
                      <a:pt x="352284" y="253632"/>
                    </a:lnTo>
                    <a:lnTo>
                      <a:pt x="349592" y="239458"/>
                    </a:lnTo>
                    <a:lnTo>
                      <a:pt x="352305" y="225854"/>
                    </a:lnTo>
                    <a:lnTo>
                      <a:pt x="359754" y="214614"/>
                    </a:lnTo>
                    <a:lnTo>
                      <a:pt x="370736" y="207040"/>
                    </a:lnTo>
                    <a:lnTo>
                      <a:pt x="383984" y="204254"/>
                    </a:lnTo>
                    <a:close/>
                  </a:path>
                  <a:path w="460375" h="368935" extrusionOk="0">
                    <a:moveTo>
                      <a:pt x="376634" y="29552"/>
                    </a:moveTo>
                    <a:lnTo>
                      <a:pt x="229716" y="29552"/>
                    </a:lnTo>
                    <a:lnTo>
                      <a:pt x="294855" y="29730"/>
                    </a:lnTo>
                    <a:lnTo>
                      <a:pt x="318303" y="34172"/>
                    </a:lnTo>
                    <a:lnTo>
                      <a:pt x="337167" y="45697"/>
                    </a:lnTo>
                    <a:lnTo>
                      <a:pt x="350300" y="61981"/>
                    </a:lnTo>
                    <a:lnTo>
                      <a:pt x="356552" y="80695"/>
                    </a:lnTo>
                    <a:lnTo>
                      <a:pt x="358884" y="94944"/>
                    </a:lnTo>
                    <a:lnTo>
                      <a:pt x="361991" y="109096"/>
                    </a:lnTo>
                    <a:lnTo>
                      <a:pt x="365435" y="123204"/>
                    </a:lnTo>
                    <a:lnTo>
                      <a:pt x="368782" y="137325"/>
                    </a:lnTo>
                    <a:lnTo>
                      <a:pt x="370656" y="145707"/>
                    </a:lnTo>
                    <a:lnTo>
                      <a:pt x="370629" y="146037"/>
                    </a:lnTo>
                    <a:lnTo>
                      <a:pt x="334200" y="165811"/>
                    </a:lnTo>
                    <a:lnTo>
                      <a:pt x="282160" y="166323"/>
                    </a:lnTo>
                    <a:lnTo>
                      <a:pt x="447084" y="166323"/>
                    </a:lnTo>
                    <a:lnTo>
                      <a:pt x="410057" y="147231"/>
                    </a:lnTo>
                    <a:lnTo>
                      <a:pt x="408495" y="146037"/>
                    </a:lnTo>
                    <a:lnTo>
                      <a:pt x="407678" y="141732"/>
                    </a:lnTo>
                    <a:lnTo>
                      <a:pt x="403907" y="122647"/>
                    </a:lnTo>
                    <a:lnTo>
                      <a:pt x="399915" y="103379"/>
                    </a:lnTo>
                    <a:lnTo>
                      <a:pt x="396138" y="84085"/>
                    </a:lnTo>
                    <a:lnTo>
                      <a:pt x="392976" y="64706"/>
                    </a:lnTo>
                    <a:lnTo>
                      <a:pt x="383131" y="36788"/>
                    </a:lnTo>
                    <a:lnTo>
                      <a:pt x="376634" y="29552"/>
                    </a:lnTo>
                    <a:close/>
                  </a:path>
                  <a:path w="460375" h="368935" extrusionOk="0">
                    <a:moveTo>
                      <a:pt x="230111" y="166179"/>
                    </a:moveTo>
                    <a:lnTo>
                      <a:pt x="178474" y="166287"/>
                    </a:lnTo>
                    <a:lnTo>
                      <a:pt x="269005" y="166287"/>
                    </a:lnTo>
                    <a:lnTo>
                      <a:pt x="230111" y="166179"/>
                    </a:lnTo>
                    <a:close/>
                  </a:path>
                  <a:path w="460375" h="368935" extrusionOk="0">
                    <a:moveTo>
                      <a:pt x="316903" y="0"/>
                    </a:moveTo>
                    <a:lnTo>
                      <a:pt x="271838" y="515"/>
                    </a:lnTo>
                    <a:lnTo>
                      <a:pt x="226769" y="554"/>
                    </a:lnTo>
                    <a:lnTo>
                      <a:pt x="320358" y="554"/>
                    </a:lnTo>
                    <a:lnTo>
                      <a:pt x="31690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sp>
          <p:nvSpPr>
            <p:cNvPr id="262" name="Google Shape;262;p18"/>
            <p:cNvSpPr/>
            <p:nvPr/>
          </p:nvSpPr>
          <p:spPr>
            <a:xfrm>
              <a:off x="6404772" y="1459435"/>
              <a:ext cx="889000" cy="8890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63" name="Google Shape;263;p18"/>
            <p:cNvSpPr/>
            <p:nvPr/>
          </p:nvSpPr>
          <p:spPr>
            <a:xfrm>
              <a:off x="1370441" y="1497535"/>
              <a:ext cx="889000" cy="8890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64" name="Google Shape;264;p18"/>
            <p:cNvSpPr/>
            <p:nvPr/>
          </p:nvSpPr>
          <p:spPr>
            <a:xfrm>
              <a:off x="3203406" y="1699985"/>
              <a:ext cx="461645" cy="407670"/>
            </a:xfrm>
            <a:custGeom>
              <a:avLst/>
              <a:gdLst/>
              <a:ahLst/>
              <a:cxnLst/>
              <a:rect l="l" t="t" r="r" b="b"/>
              <a:pathLst>
                <a:path w="461644" h="407669" extrusionOk="0">
                  <a:moveTo>
                    <a:pt x="253187" y="217601"/>
                  </a:moveTo>
                  <a:lnTo>
                    <a:pt x="214884" y="217601"/>
                  </a:lnTo>
                  <a:lnTo>
                    <a:pt x="214884" y="252183"/>
                  </a:lnTo>
                  <a:lnTo>
                    <a:pt x="253187" y="252183"/>
                  </a:lnTo>
                  <a:lnTo>
                    <a:pt x="253187" y="217601"/>
                  </a:lnTo>
                  <a:close/>
                </a:path>
                <a:path w="461644" h="407669" extrusionOk="0">
                  <a:moveTo>
                    <a:pt x="461479" y="364490"/>
                  </a:moveTo>
                  <a:lnTo>
                    <a:pt x="445033" y="364490"/>
                  </a:lnTo>
                  <a:lnTo>
                    <a:pt x="445033" y="335788"/>
                  </a:lnTo>
                  <a:lnTo>
                    <a:pt x="445033" y="335280"/>
                  </a:lnTo>
                  <a:lnTo>
                    <a:pt x="445033" y="277177"/>
                  </a:lnTo>
                  <a:lnTo>
                    <a:pt x="412280" y="277177"/>
                  </a:lnTo>
                  <a:lnTo>
                    <a:pt x="412280" y="335280"/>
                  </a:lnTo>
                  <a:lnTo>
                    <a:pt x="372960" y="335280"/>
                  </a:lnTo>
                  <a:lnTo>
                    <a:pt x="372960" y="276860"/>
                  </a:lnTo>
                  <a:lnTo>
                    <a:pt x="445033" y="276860"/>
                  </a:lnTo>
                  <a:lnTo>
                    <a:pt x="445033" y="242570"/>
                  </a:lnTo>
                  <a:lnTo>
                    <a:pt x="373202" y="242570"/>
                  </a:lnTo>
                  <a:lnTo>
                    <a:pt x="373202" y="184150"/>
                  </a:lnTo>
                  <a:lnTo>
                    <a:pt x="412242" y="184150"/>
                  </a:lnTo>
                  <a:lnTo>
                    <a:pt x="412242" y="242455"/>
                  </a:lnTo>
                  <a:lnTo>
                    <a:pt x="445033" y="242455"/>
                  </a:lnTo>
                  <a:lnTo>
                    <a:pt x="445033" y="184150"/>
                  </a:lnTo>
                  <a:lnTo>
                    <a:pt x="445033" y="146050"/>
                  </a:lnTo>
                  <a:lnTo>
                    <a:pt x="344487" y="146050"/>
                  </a:lnTo>
                  <a:lnTo>
                    <a:pt x="344487" y="276860"/>
                  </a:lnTo>
                  <a:lnTo>
                    <a:pt x="344487" y="335280"/>
                  </a:lnTo>
                  <a:lnTo>
                    <a:pt x="305257" y="335280"/>
                  </a:lnTo>
                  <a:lnTo>
                    <a:pt x="305257" y="276860"/>
                  </a:lnTo>
                  <a:lnTo>
                    <a:pt x="344487" y="276860"/>
                  </a:lnTo>
                  <a:lnTo>
                    <a:pt x="344487" y="146050"/>
                  </a:lnTo>
                  <a:lnTo>
                    <a:pt x="344144" y="146050"/>
                  </a:lnTo>
                  <a:lnTo>
                    <a:pt x="344144" y="184150"/>
                  </a:lnTo>
                  <a:lnTo>
                    <a:pt x="344144" y="242570"/>
                  </a:lnTo>
                  <a:lnTo>
                    <a:pt x="305282" y="242570"/>
                  </a:lnTo>
                  <a:lnTo>
                    <a:pt x="305282" y="184150"/>
                  </a:lnTo>
                  <a:lnTo>
                    <a:pt x="344144" y="184150"/>
                  </a:lnTo>
                  <a:lnTo>
                    <a:pt x="344144" y="146050"/>
                  </a:lnTo>
                  <a:lnTo>
                    <a:pt x="271995" y="146050"/>
                  </a:lnTo>
                  <a:lnTo>
                    <a:pt x="271995" y="184150"/>
                  </a:lnTo>
                  <a:lnTo>
                    <a:pt x="271995" y="242570"/>
                  </a:lnTo>
                  <a:lnTo>
                    <a:pt x="271995" y="276860"/>
                  </a:lnTo>
                  <a:lnTo>
                    <a:pt x="271995" y="335280"/>
                  </a:lnTo>
                  <a:lnTo>
                    <a:pt x="271995" y="364490"/>
                  </a:lnTo>
                  <a:lnTo>
                    <a:pt x="253187" y="364490"/>
                  </a:lnTo>
                  <a:lnTo>
                    <a:pt x="253187" y="361950"/>
                  </a:lnTo>
                  <a:lnTo>
                    <a:pt x="253187" y="359410"/>
                  </a:lnTo>
                  <a:lnTo>
                    <a:pt x="253187" y="335280"/>
                  </a:lnTo>
                  <a:lnTo>
                    <a:pt x="154178" y="335280"/>
                  </a:lnTo>
                  <a:lnTo>
                    <a:pt x="154178" y="334530"/>
                  </a:lnTo>
                  <a:lnTo>
                    <a:pt x="154178" y="334010"/>
                  </a:lnTo>
                  <a:lnTo>
                    <a:pt x="154178" y="300990"/>
                  </a:lnTo>
                  <a:lnTo>
                    <a:pt x="214960" y="300990"/>
                  </a:lnTo>
                  <a:lnTo>
                    <a:pt x="214960" y="334657"/>
                  </a:lnTo>
                  <a:lnTo>
                    <a:pt x="253187" y="334657"/>
                  </a:lnTo>
                  <a:lnTo>
                    <a:pt x="253187" y="300990"/>
                  </a:lnTo>
                  <a:lnTo>
                    <a:pt x="253187" y="300596"/>
                  </a:lnTo>
                  <a:lnTo>
                    <a:pt x="253187" y="252730"/>
                  </a:lnTo>
                  <a:lnTo>
                    <a:pt x="154673" y="252730"/>
                  </a:lnTo>
                  <a:lnTo>
                    <a:pt x="154673" y="218440"/>
                  </a:lnTo>
                  <a:lnTo>
                    <a:pt x="114896" y="218440"/>
                  </a:lnTo>
                  <a:lnTo>
                    <a:pt x="114896" y="300990"/>
                  </a:lnTo>
                  <a:lnTo>
                    <a:pt x="114896" y="334010"/>
                  </a:lnTo>
                  <a:lnTo>
                    <a:pt x="54559" y="334010"/>
                  </a:lnTo>
                  <a:lnTo>
                    <a:pt x="54559" y="300990"/>
                  </a:lnTo>
                  <a:lnTo>
                    <a:pt x="114896" y="300990"/>
                  </a:lnTo>
                  <a:lnTo>
                    <a:pt x="114896" y="218440"/>
                  </a:lnTo>
                  <a:lnTo>
                    <a:pt x="114846" y="252730"/>
                  </a:lnTo>
                  <a:lnTo>
                    <a:pt x="54406" y="252730"/>
                  </a:lnTo>
                  <a:lnTo>
                    <a:pt x="54406" y="218440"/>
                  </a:lnTo>
                  <a:lnTo>
                    <a:pt x="54406" y="217170"/>
                  </a:lnTo>
                  <a:lnTo>
                    <a:pt x="253187" y="217170"/>
                  </a:lnTo>
                  <a:lnTo>
                    <a:pt x="253187" y="168910"/>
                  </a:lnTo>
                  <a:lnTo>
                    <a:pt x="253174" y="135153"/>
                  </a:lnTo>
                  <a:lnTo>
                    <a:pt x="214947" y="135153"/>
                  </a:lnTo>
                  <a:lnTo>
                    <a:pt x="214947" y="168910"/>
                  </a:lnTo>
                  <a:lnTo>
                    <a:pt x="154457" y="168910"/>
                  </a:lnTo>
                  <a:lnTo>
                    <a:pt x="154457" y="134620"/>
                  </a:lnTo>
                  <a:lnTo>
                    <a:pt x="253174" y="134620"/>
                  </a:lnTo>
                  <a:lnTo>
                    <a:pt x="253174" y="86360"/>
                  </a:lnTo>
                  <a:lnTo>
                    <a:pt x="253174" y="52070"/>
                  </a:lnTo>
                  <a:lnTo>
                    <a:pt x="253174" y="7620"/>
                  </a:lnTo>
                  <a:lnTo>
                    <a:pt x="252869" y="7620"/>
                  </a:lnTo>
                  <a:lnTo>
                    <a:pt x="252869" y="3810"/>
                  </a:lnTo>
                  <a:lnTo>
                    <a:pt x="252603" y="3810"/>
                  </a:lnTo>
                  <a:lnTo>
                    <a:pt x="252603" y="2540"/>
                  </a:lnTo>
                  <a:lnTo>
                    <a:pt x="252463" y="2540"/>
                  </a:lnTo>
                  <a:lnTo>
                    <a:pt x="252463" y="0"/>
                  </a:lnTo>
                  <a:lnTo>
                    <a:pt x="214884" y="0"/>
                  </a:lnTo>
                  <a:lnTo>
                    <a:pt x="214884" y="52070"/>
                  </a:lnTo>
                  <a:lnTo>
                    <a:pt x="214884" y="86360"/>
                  </a:lnTo>
                  <a:lnTo>
                    <a:pt x="153822" y="86360"/>
                  </a:lnTo>
                  <a:lnTo>
                    <a:pt x="153822" y="63500"/>
                  </a:lnTo>
                  <a:lnTo>
                    <a:pt x="153962" y="63500"/>
                  </a:lnTo>
                  <a:lnTo>
                    <a:pt x="153962" y="54610"/>
                  </a:lnTo>
                  <a:lnTo>
                    <a:pt x="155473" y="54610"/>
                  </a:lnTo>
                  <a:lnTo>
                    <a:pt x="155473" y="52070"/>
                  </a:lnTo>
                  <a:lnTo>
                    <a:pt x="214884" y="52070"/>
                  </a:lnTo>
                  <a:lnTo>
                    <a:pt x="214884" y="0"/>
                  </a:lnTo>
                  <a:lnTo>
                    <a:pt x="114871" y="0"/>
                  </a:lnTo>
                  <a:lnTo>
                    <a:pt x="114871" y="52070"/>
                  </a:lnTo>
                  <a:lnTo>
                    <a:pt x="114871" y="54610"/>
                  </a:lnTo>
                  <a:lnTo>
                    <a:pt x="114871" y="63500"/>
                  </a:lnTo>
                  <a:lnTo>
                    <a:pt x="114871" y="86360"/>
                  </a:lnTo>
                  <a:lnTo>
                    <a:pt x="114744" y="86360"/>
                  </a:lnTo>
                  <a:lnTo>
                    <a:pt x="114744" y="134620"/>
                  </a:lnTo>
                  <a:lnTo>
                    <a:pt x="114744" y="168910"/>
                  </a:lnTo>
                  <a:lnTo>
                    <a:pt x="54267" y="168910"/>
                  </a:lnTo>
                  <a:lnTo>
                    <a:pt x="54267" y="134620"/>
                  </a:lnTo>
                  <a:lnTo>
                    <a:pt x="114744" y="134620"/>
                  </a:lnTo>
                  <a:lnTo>
                    <a:pt x="114744" y="86360"/>
                  </a:lnTo>
                  <a:lnTo>
                    <a:pt x="54470" y="86360"/>
                  </a:lnTo>
                  <a:lnTo>
                    <a:pt x="54470" y="52070"/>
                  </a:lnTo>
                  <a:lnTo>
                    <a:pt x="114871" y="52070"/>
                  </a:lnTo>
                  <a:lnTo>
                    <a:pt x="114871" y="0"/>
                  </a:lnTo>
                  <a:lnTo>
                    <a:pt x="15506" y="0"/>
                  </a:lnTo>
                  <a:lnTo>
                    <a:pt x="15506" y="2540"/>
                  </a:lnTo>
                  <a:lnTo>
                    <a:pt x="15684" y="2540"/>
                  </a:lnTo>
                  <a:lnTo>
                    <a:pt x="15684" y="3810"/>
                  </a:lnTo>
                  <a:lnTo>
                    <a:pt x="15824" y="3810"/>
                  </a:lnTo>
                  <a:lnTo>
                    <a:pt x="15824" y="7620"/>
                  </a:lnTo>
                  <a:lnTo>
                    <a:pt x="15836" y="52070"/>
                  </a:lnTo>
                  <a:lnTo>
                    <a:pt x="15836" y="86360"/>
                  </a:lnTo>
                  <a:lnTo>
                    <a:pt x="15836" y="134620"/>
                  </a:lnTo>
                  <a:lnTo>
                    <a:pt x="15836" y="168910"/>
                  </a:lnTo>
                  <a:lnTo>
                    <a:pt x="15849" y="168910"/>
                  </a:lnTo>
                  <a:lnTo>
                    <a:pt x="15849" y="359410"/>
                  </a:lnTo>
                  <a:lnTo>
                    <a:pt x="15608" y="359410"/>
                  </a:lnTo>
                  <a:lnTo>
                    <a:pt x="15608" y="361950"/>
                  </a:lnTo>
                  <a:lnTo>
                    <a:pt x="15328" y="361950"/>
                  </a:lnTo>
                  <a:lnTo>
                    <a:pt x="15328" y="364490"/>
                  </a:lnTo>
                  <a:lnTo>
                    <a:pt x="0" y="364490"/>
                  </a:lnTo>
                  <a:lnTo>
                    <a:pt x="0" y="407670"/>
                  </a:lnTo>
                  <a:lnTo>
                    <a:pt x="461479" y="407670"/>
                  </a:lnTo>
                  <a:lnTo>
                    <a:pt x="461479" y="36449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nvGrpSpPr>
            <p:cNvPr id="265" name="Google Shape;265;p18"/>
            <p:cNvGrpSpPr/>
            <p:nvPr/>
          </p:nvGrpSpPr>
          <p:grpSpPr>
            <a:xfrm>
              <a:off x="8070967" y="1497535"/>
              <a:ext cx="889000" cy="889000"/>
              <a:chOff x="7078444" y="2355692"/>
              <a:chExt cx="889000" cy="889000"/>
            </a:xfrm>
          </p:grpSpPr>
          <p:sp>
            <p:nvSpPr>
              <p:cNvPr id="266" name="Google Shape;266;p18"/>
              <p:cNvSpPr/>
              <p:nvPr/>
            </p:nvSpPr>
            <p:spPr>
              <a:xfrm>
                <a:off x="7078444" y="2355692"/>
                <a:ext cx="889000" cy="889000"/>
              </a:xfrm>
              <a:custGeom>
                <a:avLst/>
                <a:gdLst/>
                <a:ahLst/>
                <a:cxnLst/>
                <a:rect l="l" t="t" r="r" b="b"/>
                <a:pathLst>
                  <a:path w="889000" h="889000" extrusionOk="0">
                    <a:moveTo>
                      <a:pt x="444500" y="0"/>
                    </a:moveTo>
                    <a:lnTo>
                      <a:pt x="396066" y="2608"/>
                    </a:lnTo>
                    <a:lnTo>
                      <a:pt x="349144" y="10252"/>
                    </a:lnTo>
                    <a:lnTo>
                      <a:pt x="304003" y="22660"/>
                    </a:lnTo>
                    <a:lnTo>
                      <a:pt x="260915" y="39562"/>
                    </a:lnTo>
                    <a:lnTo>
                      <a:pt x="220152" y="60687"/>
                    </a:lnTo>
                    <a:lnTo>
                      <a:pt x="181983" y="85762"/>
                    </a:lnTo>
                    <a:lnTo>
                      <a:pt x="146682" y="114517"/>
                    </a:lnTo>
                    <a:lnTo>
                      <a:pt x="114517" y="146682"/>
                    </a:lnTo>
                    <a:lnTo>
                      <a:pt x="85762" y="181983"/>
                    </a:lnTo>
                    <a:lnTo>
                      <a:pt x="60687" y="220152"/>
                    </a:lnTo>
                    <a:lnTo>
                      <a:pt x="39562" y="260915"/>
                    </a:lnTo>
                    <a:lnTo>
                      <a:pt x="22660" y="304003"/>
                    </a:lnTo>
                    <a:lnTo>
                      <a:pt x="10252" y="349144"/>
                    </a:lnTo>
                    <a:lnTo>
                      <a:pt x="2608" y="396066"/>
                    </a:lnTo>
                    <a:lnTo>
                      <a:pt x="0" y="444500"/>
                    </a:lnTo>
                    <a:lnTo>
                      <a:pt x="2608" y="492933"/>
                    </a:lnTo>
                    <a:lnTo>
                      <a:pt x="10252" y="539855"/>
                    </a:lnTo>
                    <a:lnTo>
                      <a:pt x="22660" y="584996"/>
                    </a:lnTo>
                    <a:lnTo>
                      <a:pt x="39562" y="628084"/>
                    </a:lnTo>
                    <a:lnTo>
                      <a:pt x="60687" y="668847"/>
                    </a:lnTo>
                    <a:lnTo>
                      <a:pt x="85762" y="707016"/>
                    </a:lnTo>
                    <a:lnTo>
                      <a:pt x="114517" y="742317"/>
                    </a:lnTo>
                    <a:lnTo>
                      <a:pt x="146682" y="774482"/>
                    </a:lnTo>
                    <a:lnTo>
                      <a:pt x="181983" y="803237"/>
                    </a:lnTo>
                    <a:lnTo>
                      <a:pt x="220152" y="828312"/>
                    </a:lnTo>
                    <a:lnTo>
                      <a:pt x="260915" y="849437"/>
                    </a:lnTo>
                    <a:lnTo>
                      <a:pt x="304003" y="866339"/>
                    </a:lnTo>
                    <a:lnTo>
                      <a:pt x="349144" y="878747"/>
                    </a:lnTo>
                    <a:lnTo>
                      <a:pt x="396066" y="886391"/>
                    </a:lnTo>
                    <a:lnTo>
                      <a:pt x="444500" y="889000"/>
                    </a:lnTo>
                    <a:lnTo>
                      <a:pt x="492933" y="886391"/>
                    </a:lnTo>
                    <a:lnTo>
                      <a:pt x="539855" y="878747"/>
                    </a:lnTo>
                    <a:lnTo>
                      <a:pt x="584996" y="866339"/>
                    </a:lnTo>
                    <a:lnTo>
                      <a:pt x="628084" y="849437"/>
                    </a:lnTo>
                    <a:lnTo>
                      <a:pt x="668847" y="828312"/>
                    </a:lnTo>
                    <a:lnTo>
                      <a:pt x="707016" y="803237"/>
                    </a:lnTo>
                    <a:lnTo>
                      <a:pt x="742317" y="774482"/>
                    </a:lnTo>
                    <a:lnTo>
                      <a:pt x="774482" y="742317"/>
                    </a:lnTo>
                    <a:lnTo>
                      <a:pt x="803237" y="707016"/>
                    </a:lnTo>
                    <a:lnTo>
                      <a:pt x="828312" y="668847"/>
                    </a:lnTo>
                    <a:lnTo>
                      <a:pt x="849437" y="628084"/>
                    </a:lnTo>
                    <a:lnTo>
                      <a:pt x="866339" y="584996"/>
                    </a:lnTo>
                    <a:lnTo>
                      <a:pt x="878747" y="539855"/>
                    </a:lnTo>
                    <a:lnTo>
                      <a:pt x="886391" y="492933"/>
                    </a:lnTo>
                    <a:lnTo>
                      <a:pt x="889000" y="444500"/>
                    </a:lnTo>
                    <a:lnTo>
                      <a:pt x="886391" y="396066"/>
                    </a:lnTo>
                    <a:lnTo>
                      <a:pt x="878747" y="349144"/>
                    </a:lnTo>
                    <a:lnTo>
                      <a:pt x="866339" y="304003"/>
                    </a:lnTo>
                    <a:lnTo>
                      <a:pt x="849437" y="260915"/>
                    </a:lnTo>
                    <a:lnTo>
                      <a:pt x="828312" y="220152"/>
                    </a:lnTo>
                    <a:lnTo>
                      <a:pt x="803237" y="181983"/>
                    </a:lnTo>
                    <a:lnTo>
                      <a:pt x="774482" y="146682"/>
                    </a:lnTo>
                    <a:lnTo>
                      <a:pt x="742317" y="114517"/>
                    </a:lnTo>
                    <a:lnTo>
                      <a:pt x="707016" y="85762"/>
                    </a:lnTo>
                    <a:lnTo>
                      <a:pt x="668847" y="60687"/>
                    </a:lnTo>
                    <a:lnTo>
                      <a:pt x="628084" y="39562"/>
                    </a:lnTo>
                    <a:lnTo>
                      <a:pt x="584996" y="22660"/>
                    </a:lnTo>
                    <a:lnTo>
                      <a:pt x="539855" y="10252"/>
                    </a:lnTo>
                    <a:lnTo>
                      <a:pt x="492933" y="2608"/>
                    </a:lnTo>
                    <a:lnTo>
                      <a:pt x="444500" y="0"/>
                    </a:lnTo>
                    <a:close/>
                  </a:path>
                </a:pathLst>
              </a:custGeom>
              <a:solidFill>
                <a:srgbClr val="0084C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50">
                  <a:solidFill>
                    <a:schemeClr val="dk1"/>
                  </a:solidFill>
                  <a:latin typeface="Gill Sans"/>
                  <a:ea typeface="Gill Sans"/>
                  <a:cs typeface="Gill Sans"/>
                  <a:sym typeface="Gill Sans"/>
                </a:endParaRPr>
              </a:p>
            </p:txBody>
          </p:sp>
          <p:grpSp>
            <p:nvGrpSpPr>
              <p:cNvPr id="267" name="Google Shape;267;p18"/>
              <p:cNvGrpSpPr/>
              <p:nvPr/>
            </p:nvGrpSpPr>
            <p:grpSpPr>
              <a:xfrm>
                <a:off x="7313756" y="2536576"/>
                <a:ext cx="505250" cy="556254"/>
                <a:chOff x="7087684" y="2637158"/>
                <a:chExt cx="505250" cy="556254"/>
              </a:xfrm>
            </p:grpSpPr>
            <p:sp>
              <p:nvSpPr>
                <p:cNvPr id="268" name="Google Shape;268;p18"/>
                <p:cNvSpPr/>
                <p:nvPr/>
              </p:nvSpPr>
              <p:spPr>
                <a:xfrm>
                  <a:off x="7087684" y="2740657"/>
                  <a:ext cx="269875" cy="452755"/>
                </a:xfrm>
                <a:custGeom>
                  <a:avLst/>
                  <a:gdLst/>
                  <a:ahLst/>
                  <a:cxnLst/>
                  <a:rect l="l" t="t" r="r" b="b"/>
                  <a:pathLst>
                    <a:path w="269875" h="452755" extrusionOk="0">
                      <a:moveTo>
                        <a:pt x="85724" y="0"/>
                      </a:moveTo>
                      <a:lnTo>
                        <a:pt x="29654" y="63"/>
                      </a:lnTo>
                      <a:lnTo>
                        <a:pt x="0" y="34302"/>
                      </a:lnTo>
                      <a:lnTo>
                        <a:pt x="88" y="251625"/>
                      </a:lnTo>
                      <a:lnTo>
                        <a:pt x="3240" y="265768"/>
                      </a:lnTo>
                      <a:lnTo>
                        <a:pt x="10302" y="275515"/>
                      </a:lnTo>
                      <a:lnTo>
                        <a:pt x="20427" y="281130"/>
                      </a:lnTo>
                      <a:lnTo>
                        <a:pt x="32765" y="282879"/>
                      </a:lnTo>
                      <a:lnTo>
                        <a:pt x="76779" y="282695"/>
                      </a:lnTo>
                      <a:lnTo>
                        <a:pt x="214756" y="282727"/>
                      </a:lnTo>
                      <a:lnTo>
                        <a:pt x="214782" y="429323"/>
                      </a:lnTo>
                      <a:lnTo>
                        <a:pt x="241503" y="452018"/>
                      </a:lnTo>
                      <a:lnTo>
                        <a:pt x="245897" y="452475"/>
                      </a:lnTo>
                      <a:lnTo>
                        <a:pt x="269049" y="243484"/>
                      </a:lnTo>
                      <a:lnTo>
                        <a:pt x="269316" y="237807"/>
                      </a:lnTo>
                      <a:lnTo>
                        <a:pt x="239242" y="210794"/>
                      </a:lnTo>
                      <a:lnTo>
                        <a:pt x="119329" y="210781"/>
                      </a:lnTo>
                      <a:lnTo>
                        <a:pt x="119329" y="75349"/>
                      </a:lnTo>
                      <a:lnTo>
                        <a:pt x="121818" y="77495"/>
                      </a:lnTo>
                      <a:lnTo>
                        <a:pt x="163347" y="118490"/>
                      </a:lnTo>
                      <a:lnTo>
                        <a:pt x="165722" y="121640"/>
                      </a:lnTo>
                      <a:lnTo>
                        <a:pt x="170738" y="129070"/>
                      </a:lnTo>
                      <a:lnTo>
                        <a:pt x="174510" y="131851"/>
                      </a:lnTo>
                      <a:lnTo>
                        <a:pt x="246811" y="131787"/>
                      </a:lnTo>
                      <a:lnTo>
                        <a:pt x="249897" y="130314"/>
                      </a:lnTo>
                      <a:lnTo>
                        <a:pt x="257949" y="124510"/>
                      </a:lnTo>
                      <a:lnTo>
                        <a:pt x="259918" y="114414"/>
                      </a:lnTo>
                      <a:lnTo>
                        <a:pt x="254965" y="100469"/>
                      </a:lnTo>
                      <a:lnTo>
                        <a:pt x="249300" y="96723"/>
                      </a:lnTo>
                      <a:lnTo>
                        <a:pt x="214361" y="96459"/>
                      </a:lnTo>
                      <a:lnTo>
                        <a:pt x="197078" y="97218"/>
                      </a:lnTo>
                      <a:lnTo>
                        <a:pt x="191541" y="94868"/>
                      </a:lnTo>
                      <a:lnTo>
                        <a:pt x="169379" y="72249"/>
                      </a:lnTo>
                      <a:lnTo>
                        <a:pt x="118186" y="21729"/>
                      </a:lnTo>
                      <a:lnTo>
                        <a:pt x="116789" y="19951"/>
                      </a:lnTo>
                      <a:lnTo>
                        <a:pt x="115747" y="18046"/>
                      </a:lnTo>
                      <a:lnTo>
                        <a:pt x="110204" y="10229"/>
                      </a:lnTo>
                      <a:lnTo>
                        <a:pt x="103341" y="4613"/>
                      </a:lnTo>
                      <a:lnTo>
                        <a:pt x="95175" y="1201"/>
                      </a:lnTo>
                      <a:lnTo>
                        <a:pt x="8572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69" name="Google Shape;269;p18"/>
                <p:cNvSpPr/>
                <p:nvPr/>
              </p:nvSpPr>
              <p:spPr>
                <a:xfrm>
                  <a:off x="7427925" y="2681243"/>
                  <a:ext cx="165009" cy="191681"/>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70" name="Google Shape;270;p18"/>
                <p:cNvSpPr/>
                <p:nvPr/>
              </p:nvSpPr>
              <p:spPr>
                <a:xfrm>
                  <a:off x="7233604" y="2876130"/>
                  <a:ext cx="356235" cy="40005"/>
                </a:xfrm>
                <a:custGeom>
                  <a:avLst/>
                  <a:gdLst/>
                  <a:ahLst/>
                  <a:cxnLst/>
                  <a:rect l="l" t="t" r="r" b="b"/>
                  <a:pathLst>
                    <a:path w="356234" h="40005" extrusionOk="0">
                      <a:moveTo>
                        <a:pt x="338086" y="0"/>
                      </a:moveTo>
                      <a:lnTo>
                        <a:pt x="8229" y="152"/>
                      </a:lnTo>
                      <a:lnTo>
                        <a:pt x="2349" y="3810"/>
                      </a:lnTo>
                      <a:lnTo>
                        <a:pt x="63" y="16776"/>
                      </a:lnTo>
                      <a:lnTo>
                        <a:pt x="0" y="22885"/>
                      </a:lnTo>
                      <a:lnTo>
                        <a:pt x="2565" y="36398"/>
                      </a:lnTo>
                      <a:lnTo>
                        <a:pt x="8483" y="39547"/>
                      </a:lnTo>
                      <a:lnTo>
                        <a:pt x="338950" y="39547"/>
                      </a:lnTo>
                      <a:lnTo>
                        <a:pt x="349592" y="38468"/>
                      </a:lnTo>
                      <a:lnTo>
                        <a:pt x="354330" y="34112"/>
                      </a:lnTo>
                      <a:lnTo>
                        <a:pt x="355866" y="24079"/>
                      </a:lnTo>
                      <a:lnTo>
                        <a:pt x="355968" y="18046"/>
                      </a:lnTo>
                      <a:lnTo>
                        <a:pt x="354924" y="10217"/>
                      </a:lnTo>
                      <a:lnTo>
                        <a:pt x="351370" y="4551"/>
                      </a:lnTo>
                      <a:lnTo>
                        <a:pt x="345645" y="112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71" name="Google Shape;271;p18"/>
                <p:cNvSpPr/>
                <p:nvPr/>
              </p:nvSpPr>
              <p:spPr>
                <a:xfrm>
                  <a:off x="7095355" y="3030023"/>
                  <a:ext cx="161048" cy="160896"/>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72" name="Google Shape;272;p18"/>
                <p:cNvSpPr/>
                <p:nvPr/>
              </p:nvSpPr>
              <p:spPr>
                <a:xfrm>
                  <a:off x="7100980" y="2637158"/>
                  <a:ext cx="97066" cy="97764"/>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73" name="Google Shape;273;p18"/>
                <p:cNvSpPr/>
                <p:nvPr/>
              </p:nvSpPr>
              <p:spPr>
                <a:xfrm>
                  <a:off x="7349441" y="2837964"/>
                  <a:ext cx="71120" cy="34290"/>
                </a:xfrm>
                <a:custGeom>
                  <a:avLst/>
                  <a:gdLst/>
                  <a:ahLst/>
                  <a:cxnLst/>
                  <a:rect l="l" t="t" r="r" b="b"/>
                  <a:pathLst>
                    <a:path w="71120" h="34289" extrusionOk="0">
                      <a:moveTo>
                        <a:pt x="65036" y="0"/>
                      </a:moveTo>
                      <a:lnTo>
                        <a:pt x="45828" y="492"/>
                      </a:lnTo>
                      <a:lnTo>
                        <a:pt x="5575" y="406"/>
                      </a:lnTo>
                      <a:lnTo>
                        <a:pt x="1396" y="3924"/>
                      </a:lnTo>
                      <a:lnTo>
                        <a:pt x="25" y="15481"/>
                      </a:lnTo>
                      <a:lnTo>
                        <a:pt x="0" y="18884"/>
                      </a:lnTo>
                      <a:lnTo>
                        <a:pt x="1524" y="30289"/>
                      </a:lnTo>
                      <a:lnTo>
                        <a:pt x="5537" y="33616"/>
                      </a:lnTo>
                      <a:lnTo>
                        <a:pt x="34925" y="33629"/>
                      </a:lnTo>
                      <a:lnTo>
                        <a:pt x="50723" y="33439"/>
                      </a:lnTo>
                      <a:lnTo>
                        <a:pt x="63068" y="33845"/>
                      </a:lnTo>
                      <a:lnTo>
                        <a:pt x="65824" y="31838"/>
                      </a:lnTo>
                      <a:lnTo>
                        <a:pt x="70472" y="22212"/>
                      </a:lnTo>
                      <a:lnTo>
                        <a:pt x="70688" y="15938"/>
                      </a:lnTo>
                      <a:lnTo>
                        <a:pt x="67437" y="4114"/>
                      </a:lnTo>
                      <a:lnTo>
                        <a:pt x="6503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grpSp>
        <p:grpSp>
          <p:nvGrpSpPr>
            <p:cNvPr id="274" name="Google Shape;274;p18"/>
            <p:cNvGrpSpPr/>
            <p:nvPr/>
          </p:nvGrpSpPr>
          <p:grpSpPr>
            <a:xfrm>
              <a:off x="4882244" y="1666976"/>
              <a:ext cx="471170" cy="473709"/>
              <a:chOff x="3984282" y="2685122"/>
              <a:chExt cx="471170" cy="473709"/>
            </a:xfrm>
          </p:grpSpPr>
          <p:sp>
            <p:nvSpPr>
              <p:cNvPr id="275" name="Google Shape;275;p18"/>
              <p:cNvSpPr/>
              <p:nvPr/>
            </p:nvSpPr>
            <p:spPr>
              <a:xfrm>
                <a:off x="3984282" y="2685122"/>
                <a:ext cx="471170" cy="473709"/>
              </a:xfrm>
              <a:custGeom>
                <a:avLst/>
                <a:gdLst/>
                <a:ahLst/>
                <a:cxnLst/>
                <a:rect l="l" t="t" r="r" b="b"/>
                <a:pathLst>
                  <a:path w="471170" h="473710" extrusionOk="0">
                    <a:moveTo>
                      <a:pt x="160832" y="324662"/>
                    </a:moveTo>
                    <a:lnTo>
                      <a:pt x="158432" y="311619"/>
                    </a:lnTo>
                    <a:lnTo>
                      <a:pt x="151574" y="300799"/>
                    </a:lnTo>
                    <a:lnTo>
                      <a:pt x="141376" y="293255"/>
                    </a:lnTo>
                    <a:lnTo>
                      <a:pt x="128981" y="290055"/>
                    </a:lnTo>
                    <a:lnTo>
                      <a:pt x="115176" y="292036"/>
                    </a:lnTo>
                    <a:lnTo>
                      <a:pt x="103632" y="298894"/>
                    </a:lnTo>
                    <a:lnTo>
                      <a:pt x="95605" y="309765"/>
                    </a:lnTo>
                    <a:lnTo>
                      <a:pt x="92341" y="323799"/>
                    </a:lnTo>
                    <a:lnTo>
                      <a:pt x="94754" y="337032"/>
                    </a:lnTo>
                    <a:lnTo>
                      <a:pt x="102031" y="348043"/>
                    </a:lnTo>
                    <a:lnTo>
                      <a:pt x="112915" y="355638"/>
                    </a:lnTo>
                    <a:lnTo>
                      <a:pt x="126225" y="358597"/>
                    </a:lnTo>
                    <a:lnTo>
                      <a:pt x="139496" y="356108"/>
                    </a:lnTo>
                    <a:lnTo>
                      <a:pt x="150444" y="348869"/>
                    </a:lnTo>
                    <a:lnTo>
                      <a:pt x="157937" y="338023"/>
                    </a:lnTo>
                    <a:lnTo>
                      <a:pt x="160832" y="324662"/>
                    </a:lnTo>
                    <a:close/>
                  </a:path>
                  <a:path w="471170" h="473710" extrusionOk="0">
                    <a:moveTo>
                      <a:pt x="188391" y="143344"/>
                    </a:moveTo>
                    <a:lnTo>
                      <a:pt x="84734" y="143344"/>
                    </a:lnTo>
                    <a:lnTo>
                      <a:pt x="84734" y="102704"/>
                    </a:lnTo>
                    <a:lnTo>
                      <a:pt x="56210" y="102704"/>
                    </a:lnTo>
                    <a:lnTo>
                      <a:pt x="56210" y="143344"/>
                    </a:lnTo>
                    <a:lnTo>
                      <a:pt x="56210" y="199224"/>
                    </a:lnTo>
                    <a:lnTo>
                      <a:pt x="188391" y="199224"/>
                    </a:lnTo>
                    <a:lnTo>
                      <a:pt x="188391" y="143344"/>
                    </a:lnTo>
                    <a:close/>
                  </a:path>
                  <a:path w="471170" h="473710" extrusionOk="0">
                    <a:moveTo>
                      <a:pt x="244754" y="46570"/>
                    </a:moveTo>
                    <a:lnTo>
                      <a:pt x="52019" y="46570"/>
                    </a:lnTo>
                    <a:lnTo>
                      <a:pt x="52019" y="79159"/>
                    </a:lnTo>
                    <a:lnTo>
                      <a:pt x="244754" y="79159"/>
                    </a:lnTo>
                    <a:lnTo>
                      <a:pt x="244754" y="46570"/>
                    </a:lnTo>
                    <a:close/>
                  </a:path>
                  <a:path w="471170" h="473710" extrusionOk="0">
                    <a:moveTo>
                      <a:pt x="431380" y="370763"/>
                    </a:moveTo>
                    <a:lnTo>
                      <a:pt x="238379" y="370763"/>
                    </a:lnTo>
                    <a:lnTo>
                      <a:pt x="238379" y="373303"/>
                    </a:lnTo>
                    <a:lnTo>
                      <a:pt x="238277" y="402513"/>
                    </a:lnTo>
                    <a:lnTo>
                      <a:pt x="431380" y="402513"/>
                    </a:lnTo>
                    <a:lnTo>
                      <a:pt x="431380" y="373303"/>
                    </a:lnTo>
                    <a:lnTo>
                      <a:pt x="431380" y="370763"/>
                    </a:lnTo>
                    <a:close/>
                  </a:path>
                  <a:path w="471170" h="473710" extrusionOk="0">
                    <a:moveTo>
                      <a:pt x="470750" y="0"/>
                    </a:moveTo>
                    <a:lnTo>
                      <a:pt x="0" y="0"/>
                    </a:lnTo>
                    <a:lnTo>
                      <a:pt x="0" y="36830"/>
                    </a:lnTo>
                    <a:lnTo>
                      <a:pt x="0" y="416560"/>
                    </a:lnTo>
                    <a:lnTo>
                      <a:pt x="0" y="436880"/>
                    </a:lnTo>
                    <a:lnTo>
                      <a:pt x="0" y="473710"/>
                    </a:lnTo>
                    <a:lnTo>
                      <a:pt x="35763" y="473710"/>
                    </a:lnTo>
                    <a:lnTo>
                      <a:pt x="35763" y="436880"/>
                    </a:lnTo>
                    <a:lnTo>
                      <a:pt x="470712" y="436880"/>
                    </a:lnTo>
                    <a:lnTo>
                      <a:pt x="470712" y="416560"/>
                    </a:lnTo>
                    <a:lnTo>
                      <a:pt x="35928" y="416560"/>
                    </a:lnTo>
                    <a:lnTo>
                      <a:pt x="35928" y="36830"/>
                    </a:lnTo>
                    <a:lnTo>
                      <a:pt x="259575" y="36830"/>
                    </a:lnTo>
                    <a:lnTo>
                      <a:pt x="259575" y="184150"/>
                    </a:lnTo>
                    <a:lnTo>
                      <a:pt x="259575" y="199390"/>
                    </a:lnTo>
                    <a:lnTo>
                      <a:pt x="304825" y="199390"/>
                    </a:lnTo>
                    <a:lnTo>
                      <a:pt x="304825" y="184150"/>
                    </a:lnTo>
                    <a:lnTo>
                      <a:pt x="276301" y="184150"/>
                    </a:lnTo>
                    <a:lnTo>
                      <a:pt x="276301" y="36830"/>
                    </a:lnTo>
                    <a:lnTo>
                      <a:pt x="422427" y="36830"/>
                    </a:lnTo>
                    <a:lnTo>
                      <a:pt x="422427" y="184150"/>
                    </a:lnTo>
                    <a:lnTo>
                      <a:pt x="394550" y="184150"/>
                    </a:lnTo>
                    <a:lnTo>
                      <a:pt x="394550" y="199390"/>
                    </a:lnTo>
                    <a:lnTo>
                      <a:pt x="439712" y="199390"/>
                    </a:lnTo>
                    <a:lnTo>
                      <a:pt x="439712" y="184150"/>
                    </a:lnTo>
                    <a:lnTo>
                      <a:pt x="439712" y="36830"/>
                    </a:lnTo>
                    <a:lnTo>
                      <a:pt x="470750" y="36830"/>
                    </a:lnTo>
                    <a:lnTo>
                      <a:pt x="47075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76" name="Google Shape;276;p18"/>
              <p:cNvSpPr/>
              <p:nvPr/>
            </p:nvSpPr>
            <p:spPr>
              <a:xfrm>
                <a:off x="4292502" y="2868409"/>
                <a:ext cx="82969" cy="86156"/>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77" name="Google Shape;277;p18"/>
              <p:cNvSpPr/>
              <p:nvPr/>
            </p:nvSpPr>
            <p:spPr>
              <a:xfrm>
                <a:off x="4057320" y="2795422"/>
                <a:ext cx="107950" cy="268605"/>
              </a:xfrm>
              <a:custGeom>
                <a:avLst/>
                <a:gdLst/>
                <a:ahLst/>
                <a:cxnLst/>
                <a:rect l="l" t="t" r="r" b="b"/>
                <a:pathLst>
                  <a:path w="107950" h="268605" extrusionOk="0">
                    <a:moveTo>
                      <a:pt x="35090" y="180708"/>
                    </a:moveTo>
                    <a:lnTo>
                      <a:pt x="17259" y="165544"/>
                    </a:lnTo>
                    <a:lnTo>
                      <a:pt x="11620" y="169532"/>
                    </a:lnTo>
                    <a:lnTo>
                      <a:pt x="6819" y="174155"/>
                    </a:lnTo>
                    <a:lnTo>
                      <a:pt x="2921" y="179514"/>
                    </a:lnTo>
                    <a:lnTo>
                      <a:pt x="0" y="185750"/>
                    </a:lnTo>
                    <a:lnTo>
                      <a:pt x="18072" y="201028"/>
                    </a:lnTo>
                    <a:lnTo>
                      <a:pt x="21069" y="196977"/>
                    </a:lnTo>
                    <a:lnTo>
                      <a:pt x="13690" y="190385"/>
                    </a:lnTo>
                    <a:lnTo>
                      <a:pt x="23990" y="178193"/>
                    </a:lnTo>
                    <a:lnTo>
                      <a:pt x="31788" y="184645"/>
                    </a:lnTo>
                    <a:lnTo>
                      <a:pt x="35090" y="180708"/>
                    </a:lnTo>
                    <a:close/>
                  </a:path>
                  <a:path w="107950" h="268605" extrusionOk="0">
                    <a:moveTo>
                      <a:pt x="39839" y="249974"/>
                    </a:moveTo>
                    <a:lnTo>
                      <a:pt x="35979" y="246773"/>
                    </a:lnTo>
                    <a:lnTo>
                      <a:pt x="29210" y="254266"/>
                    </a:lnTo>
                    <a:lnTo>
                      <a:pt x="17145" y="243979"/>
                    </a:lnTo>
                    <a:lnTo>
                      <a:pt x="23469" y="236118"/>
                    </a:lnTo>
                    <a:lnTo>
                      <a:pt x="19570" y="232918"/>
                    </a:lnTo>
                    <a:lnTo>
                      <a:pt x="4432" y="250685"/>
                    </a:lnTo>
                    <a:lnTo>
                      <a:pt x="8407" y="256374"/>
                    </a:lnTo>
                    <a:lnTo>
                      <a:pt x="13055" y="261162"/>
                    </a:lnTo>
                    <a:lnTo>
                      <a:pt x="18440" y="265036"/>
                    </a:lnTo>
                    <a:lnTo>
                      <a:pt x="24612" y="267982"/>
                    </a:lnTo>
                    <a:lnTo>
                      <a:pt x="39839" y="249974"/>
                    </a:lnTo>
                    <a:close/>
                  </a:path>
                  <a:path w="107950" h="268605" extrusionOk="0">
                    <a:moveTo>
                      <a:pt x="69659" y="2616"/>
                    </a:moveTo>
                    <a:lnTo>
                      <a:pt x="61849" y="723"/>
                    </a:lnTo>
                    <a:lnTo>
                      <a:pt x="54114" y="0"/>
                    </a:lnTo>
                    <a:lnTo>
                      <a:pt x="46443" y="571"/>
                    </a:lnTo>
                    <a:lnTo>
                      <a:pt x="38785" y="2578"/>
                    </a:lnTo>
                    <a:lnTo>
                      <a:pt x="38785" y="30251"/>
                    </a:lnTo>
                    <a:lnTo>
                      <a:pt x="44513" y="30251"/>
                    </a:lnTo>
                    <a:lnTo>
                      <a:pt x="44513" y="18554"/>
                    </a:lnTo>
                    <a:lnTo>
                      <a:pt x="64122" y="18554"/>
                    </a:lnTo>
                    <a:lnTo>
                      <a:pt x="64122" y="30378"/>
                    </a:lnTo>
                    <a:lnTo>
                      <a:pt x="69659" y="30378"/>
                    </a:lnTo>
                    <a:lnTo>
                      <a:pt x="69659" y="2616"/>
                    </a:lnTo>
                    <a:close/>
                  </a:path>
                  <a:path w="107950" h="268605" extrusionOk="0">
                    <a:moveTo>
                      <a:pt x="104165" y="178689"/>
                    </a:moveTo>
                    <a:lnTo>
                      <a:pt x="100101" y="173075"/>
                    </a:lnTo>
                    <a:lnTo>
                      <a:pt x="95440" y="168300"/>
                    </a:lnTo>
                    <a:lnTo>
                      <a:pt x="90081" y="164414"/>
                    </a:lnTo>
                    <a:lnTo>
                      <a:pt x="83921" y="161493"/>
                    </a:lnTo>
                    <a:lnTo>
                      <a:pt x="68694" y="179514"/>
                    </a:lnTo>
                    <a:lnTo>
                      <a:pt x="72605" y="182638"/>
                    </a:lnTo>
                    <a:lnTo>
                      <a:pt x="79400" y="175221"/>
                    </a:lnTo>
                    <a:lnTo>
                      <a:pt x="91427" y="185521"/>
                    </a:lnTo>
                    <a:lnTo>
                      <a:pt x="85051" y="193332"/>
                    </a:lnTo>
                    <a:lnTo>
                      <a:pt x="88988" y="196583"/>
                    </a:lnTo>
                    <a:lnTo>
                      <a:pt x="104165" y="178689"/>
                    </a:lnTo>
                    <a:close/>
                  </a:path>
                  <a:path w="107950" h="268605" extrusionOk="0">
                    <a:moveTo>
                      <a:pt x="107518" y="242887"/>
                    </a:moveTo>
                    <a:lnTo>
                      <a:pt x="89585" y="227660"/>
                    </a:lnTo>
                    <a:lnTo>
                      <a:pt x="86360" y="231533"/>
                    </a:lnTo>
                    <a:lnTo>
                      <a:pt x="93827" y="238302"/>
                    </a:lnTo>
                    <a:lnTo>
                      <a:pt x="83464" y="250355"/>
                    </a:lnTo>
                    <a:lnTo>
                      <a:pt x="75666" y="243954"/>
                    </a:lnTo>
                    <a:lnTo>
                      <a:pt x="72390" y="247891"/>
                    </a:lnTo>
                    <a:lnTo>
                      <a:pt x="90360" y="263144"/>
                    </a:lnTo>
                    <a:lnTo>
                      <a:pt x="95935" y="259029"/>
                    </a:lnTo>
                    <a:lnTo>
                      <a:pt x="100711" y="254393"/>
                    </a:lnTo>
                    <a:lnTo>
                      <a:pt x="104597" y="249059"/>
                    </a:lnTo>
                    <a:lnTo>
                      <a:pt x="107518" y="242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sp>
          <p:nvSpPr>
            <p:cNvPr id="278" name="Google Shape;278;p18"/>
            <p:cNvSpPr/>
            <p:nvPr/>
          </p:nvSpPr>
          <p:spPr>
            <a:xfrm>
              <a:off x="1019491" y="2495550"/>
              <a:ext cx="1590900" cy="368300"/>
            </a:xfrm>
            <a:prstGeom prst="rect">
              <a:avLst/>
            </a:prstGeom>
            <a:gradFill>
              <a:gsLst>
                <a:gs pos="0">
                  <a:srgbClr val="6177AE"/>
                </a:gs>
                <a:gs pos="69000">
                  <a:srgbClr val="425A98"/>
                </a:gs>
                <a:gs pos="100000">
                  <a:srgbClr val="3D5591"/>
                </a:gs>
              </a:gsLst>
              <a:lin ang="5400000" scaled="0"/>
            </a:gra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1200" b="1">
                  <a:solidFill>
                    <a:schemeClr val="lt1"/>
                  </a:solidFill>
                  <a:latin typeface="Times New Roman"/>
                  <a:ea typeface="Times New Roman"/>
                  <a:cs typeface="Times New Roman"/>
                  <a:sym typeface="Times New Roman"/>
                </a:rPr>
                <a:t>Established</a:t>
              </a:r>
              <a:endParaRPr/>
            </a:p>
          </p:txBody>
        </p:sp>
        <p:sp>
          <p:nvSpPr>
            <p:cNvPr id="279" name="Google Shape;279;p18"/>
            <p:cNvSpPr/>
            <p:nvPr/>
          </p:nvSpPr>
          <p:spPr>
            <a:xfrm>
              <a:off x="2695891" y="2495550"/>
              <a:ext cx="1590900" cy="368300"/>
            </a:xfrm>
            <a:prstGeom prst="rect">
              <a:avLst/>
            </a:prstGeom>
            <a:gradFill>
              <a:gsLst>
                <a:gs pos="0">
                  <a:srgbClr val="6177AE"/>
                </a:gs>
                <a:gs pos="69000">
                  <a:srgbClr val="425A98"/>
                </a:gs>
                <a:gs pos="100000">
                  <a:srgbClr val="3D5591"/>
                </a:gs>
              </a:gsLst>
              <a:lin ang="5400000" scaled="0"/>
            </a:gra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1200" b="1">
                  <a:solidFill>
                    <a:schemeClr val="lt1"/>
                  </a:solidFill>
                  <a:latin typeface="Times New Roman"/>
                  <a:ea typeface="Times New Roman"/>
                  <a:cs typeface="Times New Roman"/>
                  <a:sym typeface="Times New Roman"/>
                </a:rPr>
                <a:t>No. of Offices</a:t>
              </a:r>
              <a:endParaRPr/>
            </a:p>
          </p:txBody>
        </p:sp>
        <p:sp>
          <p:nvSpPr>
            <p:cNvPr id="280" name="Google Shape;280;p18"/>
            <p:cNvSpPr/>
            <p:nvPr/>
          </p:nvSpPr>
          <p:spPr>
            <a:xfrm>
              <a:off x="4362766" y="2495550"/>
              <a:ext cx="1590900" cy="368300"/>
            </a:xfrm>
            <a:prstGeom prst="rect">
              <a:avLst/>
            </a:prstGeom>
            <a:gradFill>
              <a:gsLst>
                <a:gs pos="0">
                  <a:srgbClr val="6177AE"/>
                </a:gs>
                <a:gs pos="69000">
                  <a:srgbClr val="425A98"/>
                </a:gs>
                <a:gs pos="100000">
                  <a:srgbClr val="3D5591"/>
                </a:gs>
              </a:gsLst>
              <a:lin ang="5400000" scaled="0"/>
            </a:gra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1200" b="1">
                  <a:solidFill>
                    <a:schemeClr val="lt1"/>
                  </a:solidFill>
                  <a:latin typeface="Times New Roman"/>
                  <a:ea typeface="Times New Roman"/>
                  <a:cs typeface="Times New Roman"/>
                  <a:sym typeface="Times New Roman"/>
                </a:rPr>
                <a:t>Office space</a:t>
              </a:r>
              <a:endParaRPr/>
            </a:p>
          </p:txBody>
        </p:sp>
        <p:sp>
          <p:nvSpPr>
            <p:cNvPr id="281" name="Google Shape;281;p18"/>
            <p:cNvSpPr/>
            <p:nvPr/>
          </p:nvSpPr>
          <p:spPr>
            <a:xfrm>
              <a:off x="6039166" y="2495550"/>
              <a:ext cx="1590900" cy="368300"/>
            </a:xfrm>
            <a:prstGeom prst="rect">
              <a:avLst/>
            </a:prstGeom>
            <a:gradFill>
              <a:gsLst>
                <a:gs pos="0">
                  <a:srgbClr val="6177AE"/>
                </a:gs>
                <a:gs pos="69000">
                  <a:srgbClr val="425A98"/>
                </a:gs>
                <a:gs pos="100000">
                  <a:srgbClr val="3D5591"/>
                </a:gs>
              </a:gsLst>
              <a:lin ang="5400000" scaled="0"/>
            </a:gra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1200" b="1">
                  <a:solidFill>
                    <a:schemeClr val="lt1"/>
                  </a:solidFill>
                  <a:latin typeface="Times New Roman"/>
                  <a:ea typeface="Times New Roman"/>
                  <a:cs typeface="Times New Roman"/>
                  <a:sym typeface="Times New Roman"/>
                </a:rPr>
                <a:t>Professionals</a:t>
              </a:r>
              <a:endParaRPr/>
            </a:p>
          </p:txBody>
        </p:sp>
        <p:sp>
          <p:nvSpPr>
            <p:cNvPr id="282" name="Google Shape;282;p18"/>
            <p:cNvSpPr/>
            <p:nvPr/>
          </p:nvSpPr>
          <p:spPr>
            <a:xfrm>
              <a:off x="7737337" y="2495550"/>
              <a:ext cx="1590900" cy="368300"/>
            </a:xfrm>
            <a:prstGeom prst="rect">
              <a:avLst/>
            </a:prstGeom>
            <a:gradFill>
              <a:gsLst>
                <a:gs pos="0">
                  <a:srgbClr val="6177AE"/>
                </a:gs>
                <a:gs pos="69000">
                  <a:srgbClr val="425A98"/>
                </a:gs>
                <a:gs pos="100000">
                  <a:srgbClr val="3D5591"/>
                </a:gs>
              </a:gsLst>
              <a:lin ang="5400000" scaled="0"/>
            </a:gra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1200" b="1">
                  <a:solidFill>
                    <a:schemeClr val="lt1"/>
                  </a:solidFill>
                  <a:latin typeface="Times New Roman"/>
                  <a:ea typeface="Times New Roman"/>
                  <a:cs typeface="Times New Roman"/>
                  <a:sym typeface="Times New Roman"/>
                </a:rPr>
                <a:t>Computer equipment</a:t>
              </a:r>
              <a:endParaRPr/>
            </a:p>
          </p:txBody>
        </p:sp>
        <p:sp>
          <p:nvSpPr>
            <p:cNvPr id="283" name="Google Shape;283;p18"/>
            <p:cNvSpPr/>
            <p:nvPr/>
          </p:nvSpPr>
          <p:spPr>
            <a:xfrm>
              <a:off x="9420994" y="2495550"/>
              <a:ext cx="1590900" cy="368300"/>
            </a:xfrm>
            <a:prstGeom prst="rect">
              <a:avLst/>
            </a:prstGeom>
            <a:gradFill>
              <a:gsLst>
                <a:gs pos="0">
                  <a:srgbClr val="6177AE"/>
                </a:gs>
                <a:gs pos="69000">
                  <a:srgbClr val="425A98"/>
                </a:gs>
                <a:gs pos="100000">
                  <a:srgbClr val="3D5591"/>
                </a:gs>
              </a:gsLst>
              <a:lin ang="5400000" scaled="0"/>
            </a:gra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1200" b="1">
                  <a:solidFill>
                    <a:schemeClr val="lt1"/>
                  </a:solidFill>
                  <a:latin typeface="Times New Roman"/>
                  <a:ea typeface="Times New Roman"/>
                  <a:cs typeface="Times New Roman"/>
                  <a:sym typeface="Times New Roman"/>
                </a:rPr>
                <a:t>Vehicle</a:t>
              </a:r>
              <a:endParaRPr/>
            </a:p>
          </p:txBody>
        </p:sp>
        <p:sp>
          <p:nvSpPr>
            <p:cNvPr id="284" name="Google Shape;284;p18"/>
            <p:cNvSpPr/>
            <p:nvPr/>
          </p:nvSpPr>
          <p:spPr>
            <a:xfrm>
              <a:off x="1019491" y="2972865"/>
              <a:ext cx="1587906" cy="2163378"/>
            </a:xfrm>
            <a:prstGeom prst="rect">
              <a:avLst/>
            </a:prstGeom>
            <a:gradFill>
              <a:gsLst>
                <a:gs pos="0">
                  <a:srgbClr val="D3D7E4"/>
                </a:gs>
                <a:gs pos="100000">
                  <a:srgbClr val="8F9BBF">
                    <a:alpha val="91764"/>
                  </a:srgbClr>
                </a:gs>
              </a:gsLst>
              <a:lin ang="540000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a:solidFill>
                    <a:srgbClr val="231F20"/>
                  </a:solidFill>
                  <a:latin typeface="Times New Roman"/>
                  <a:ea typeface="Times New Roman"/>
                  <a:cs typeface="Times New Roman"/>
                  <a:sym typeface="Times New Roman"/>
                </a:rPr>
                <a:t>01 November  2022 </a:t>
              </a:r>
              <a:endParaRPr sz="11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100">
                <a:solidFill>
                  <a:schemeClr val="dk1"/>
                </a:solidFill>
                <a:latin typeface="Times New Roman"/>
                <a:ea typeface="Times New Roman"/>
                <a:cs typeface="Times New Roman"/>
                <a:sym typeface="Times New Roman"/>
              </a:endParaRPr>
            </a:p>
          </p:txBody>
        </p:sp>
        <p:sp>
          <p:nvSpPr>
            <p:cNvPr id="285" name="Google Shape;285;p18"/>
            <p:cNvSpPr/>
            <p:nvPr/>
          </p:nvSpPr>
          <p:spPr>
            <a:xfrm>
              <a:off x="2714902" y="3010965"/>
              <a:ext cx="1587906" cy="2125279"/>
            </a:xfrm>
            <a:prstGeom prst="rect">
              <a:avLst/>
            </a:prstGeom>
            <a:gradFill>
              <a:gsLst>
                <a:gs pos="0">
                  <a:srgbClr val="D3D7E4"/>
                </a:gs>
                <a:gs pos="100000">
                  <a:srgbClr val="8F9BBF">
                    <a:alpha val="91764"/>
                  </a:srgbClr>
                </a:gs>
              </a:gsLst>
              <a:lin ang="5400000" scaled="0"/>
            </a:gradFill>
            <a:ln>
              <a:noFill/>
            </a:ln>
          </p:spPr>
          <p:txBody>
            <a:bodyPr spcFirstLastPara="1" wrap="square" lIns="91425" tIns="45700" rIns="91425" bIns="45700" anchor="t" anchorCtr="0">
              <a:noAutofit/>
            </a:bodyPr>
            <a:lstStyle/>
            <a:p>
              <a:pPr marL="12700" marR="5080" lvl="0" indent="0" algn="l" rtl="0">
                <a:spcBef>
                  <a:spcPts val="0"/>
                </a:spcBef>
                <a:spcAft>
                  <a:spcPts val="0"/>
                </a:spcAft>
                <a:buNone/>
              </a:pPr>
              <a:r>
                <a:rPr lang="en-US" sz="1100" b="1">
                  <a:solidFill>
                    <a:srgbClr val="231F20"/>
                  </a:solidFill>
                  <a:latin typeface="Times New Roman"/>
                  <a:ea typeface="Times New Roman"/>
                  <a:cs typeface="Times New Roman"/>
                  <a:sym typeface="Times New Roman"/>
                </a:rPr>
                <a:t>One Offices:  </a:t>
              </a:r>
              <a:endParaRPr/>
            </a:p>
            <a:p>
              <a:pPr marL="12700" marR="5080" lvl="0" indent="0" algn="l" rtl="0">
                <a:spcBef>
                  <a:spcPts val="100"/>
                </a:spcBef>
                <a:spcAft>
                  <a:spcPts val="0"/>
                </a:spcAft>
                <a:buNone/>
              </a:pPr>
              <a:r>
                <a:rPr lang="en-US" sz="1100">
                  <a:solidFill>
                    <a:srgbClr val="231F20"/>
                  </a:solidFill>
                  <a:latin typeface="Times New Roman"/>
                  <a:ea typeface="Times New Roman"/>
                  <a:cs typeface="Times New Roman"/>
                  <a:sym typeface="Times New Roman"/>
                </a:rPr>
                <a:t>Registered office</a:t>
              </a:r>
              <a:endParaRPr/>
            </a:p>
          </p:txBody>
        </p:sp>
        <p:sp>
          <p:nvSpPr>
            <p:cNvPr id="286" name="Google Shape;286;p18"/>
            <p:cNvSpPr/>
            <p:nvPr/>
          </p:nvSpPr>
          <p:spPr>
            <a:xfrm>
              <a:off x="4365953" y="2972865"/>
              <a:ext cx="1587906" cy="2163378"/>
            </a:xfrm>
            <a:prstGeom prst="rect">
              <a:avLst/>
            </a:prstGeom>
            <a:gradFill>
              <a:gsLst>
                <a:gs pos="0">
                  <a:srgbClr val="D3D7E4"/>
                </a:gs>
                <a:gs pos="100000">
                  <a:srgbClr val="8F9BBF">
                    <a:alpha val="91764"/>
                  </a:srgbClr>
                </a:gs>
              </a:gsLst>
              <a:lin ang="5400000" scaled="0"/>
            </a:gradFill>
            <a:ln>
              <a:noFill/>
            </a:ln>
          </p:spPr>
          <p:txBody>
            <a:bodyPr spcFirstLastPara="1" wrap="square" lIns="91425" tIns="45700" rIns="91425" bIns="45700" anchor="t" anchorCtr="0">
              <a:noAutofit/>
            </a:bodyPr>
            <a:lstStyle/>
            <a:p>
              <a:pPr marL="12700" marR="5080" lvl="0" indent="0" algn="l" rtl="0">
                <a:lnSpc>
                  <a:spcPct val="100000"/>
                </a:lnSpc>
                <a:spcBef>
                  <a:spcPts val="0"/>
                </a:spcBef>
                <a:spcAft>
                  <a:spcPts val="0"/>
                </a:spcAft>
                <a:buNone/>
              </a:pPr>
              <a:r>
                <a:rPr lang="en-US" sz="1100" b="1">
                  <a:solidFill>
                    <a:srgbClr val="231F20"/>
                  </a:solidFill>
                  <a:latin typeface="Times New Roman"/>
                  <a:ea typeface="Times New Roman"/>
                  <a:cs typeface="Times New Roman"/>
                  <a:sym typeface="Times New Roman"/>
                </a:rPr>
                <a:t>Corporate office:  </a:t>
              </a:r>
              <a:r>
                <a:rPr lang="en-US" sz="1100">
                  <a:solidFill>
                    <a:srgbClr val="231F20"/>
                  </a:solidFill>
                  <a:latin typeface="Times New Roman"/>
                  <a:ea typeface="Times New Roman"/>
                  <a:cs typeface="Times New Roman"/>
                  <a:sym typeface="Times New Roman"/>
                </a:rPr>
                <a:t>3,200 Sq./ft. with  parking facility for  clients.</a:t>
              </a:r>
              <a:endParaRPr sz="1100">
                <a:solidFill>
                  <a:srgbClr val="231F20"/>
                </a:solidFill>
                <a:latin typeface="Times New Roman"/>
                <a:ea typeface="Times New Roman"/>
                <a:cs typeface="Times New Roman"/>
                <a:sym typeface="Times New Roman"/>
              </a:endParaRPr>
            </a:p>
          </p:txBody>
        </p:sp>
        <p:sp>
          <p:nvSpPr>
            <p:cNvPr id="287" name="Google Shape;287;p18"/>
            <p:cNvSpPr/>
            <p:nvPr/>
          </p:nvSpPr>
          <p:spPr>
            <a:xfrm>
              <a:off x="6037793" y="2972865"/>
              <a:ext cx="1587906" cy="2163378"/>
            </a:xfrm>
            <a:prstGeom prst="rect">
              <a:avLst/>
            </a:prstGeom>
            <a:gradFill>
              <a:gsLst>
                <a:gs pos="0">
                  <a:srgbClr val="D3D7E4"/>
                </a:gs>
                <a:gs pos="100000">
                  <a:srgbClr val="8F9BBF">
                    <a:alpha val="91764"/>
                  </a:srgbClr>
                </a:gs>
              </a:gsLst>
              <a:lin ang="5400000" scaled="0"/>
            </a:gradFill>
            <a:ln>
              <a:noFill/>
            </a:ln>
          </p:spPr>
          <p:txBody>
            <a:bodyPr spcFirstLastPara="1" wrap="square" lIns="91425" tIns="45700" rIns="91425" bIns="45700" anchor="t" anchorCtr="0">
              <a:noAutofit/>
            </a:bodyPr>
            <a:lstStyle/>
            <a:p>
              <a:pPr marL="12700" marR="5080" lvl="0" indent="0" algn="l" rtl="0">
                <a:spcBef>
                  <a:spcPts val="0"/>
                </a:spcBef>
                <a:spcAft>
                  <a:spcPts val="0"/>
                </a:spcAft>
                <a:buNone/>
              </a:pPr>
              <a:r>
                <a:rPr lang="en-US" sz="1100">
                  <a:solidFill>
                    <a:srgbClr val="231F20"/>
                  </a:solidFill>
                  <a:latin typeface="Times New Roman"/>
                  <a:ea typeface="Times New Roman"/>
                  <a:cs typeface="Times New Roman"/>
                  <a:sym typeface="Times New Roman"/>
                </a:rPr>
                <a:t>02 FCA, 01 FCMA, 01</a:t>
              </a:r>
              <a:endParaRPr/>
            </a:p>
            <a:p>
              <a:pPr marL="12700" marR="5080" lvl="0" indent="0" algn="l" rtl="0">
                <a:spcBef>
                  <a:spcPts val="100"/>
                </a:spcBef>
                <a:spcAft>
                  <a:spcPts val="0"/>
                </a:spcAft>
                <a:buNone/>
              </a:pPr>
              <a:r>
                <a:rPr lang="en-US" sz="1100">
                  <a:solidFill>
                    <a:srgbClr val="231F20"/>
                  </a:solidFill>
                  <a:latin typeface="Times New Roman"/>
                  <a:ea typeface="Times New Roman"/>
                  <a:cs typeface="Times New Roman"/>
                  <a:sym typeface="Times New Roman"/>
                </a:rPr>
                <a:t>Barrister, 65 CA Article Student, 15 Partly Qualified  CA/ CMA/ ACCA and  15 ITP and other  Professionals: </a:t>
              </a:r>
              <a:endParaRPr/>
            </a:p>
            <a:p>
              <a:pPr marL="12700" marR="5080" lvl="0" indent="0" algn="l" rtl="0">
                <a:spcBef>
                  <a:spcPts val="100"/>
                </a:spcBef>
                <a:spcAft>
                  <a:spcPts val="0"/>
                </a:spcAft>
                <a:buNone/>
              </a:pPr>
              <a:r>
                <a:rPr lang="en-US" sz="1100">
                  <a:solidFill>
                    <a:srgbClr val="231F20"/>
                  </a:solidFill>
                  <a:latin typeface="Times New Roman"/>
                  <a:ea typeface="Times New Roman"/>
                  <a:cs typeface="Times New Roman"/>
                  <a:sym typeface="Times New Roman"/>
                </a:rPr>
                <a:t>Total 100.</a:t>
              </a:r>
              <a:endParaRPr/>
            </a:p>
          </p:txBody>
        </p:sp>
        <p:sp>
          <p:nvSpPr>
            <p:cNvPr id="288" name="Google Shape;288;p18"/>
            <p:cNvSpPr/>
            <p:nvPr/>
          </p:nvSpPr>
          <p:spPr>
            <a:xfrm>
              <a:off x="7733204" y="2972865"/>
              <a:ext cx="1587906" cy="2163378"/>
            </a:xfrm>
            <a:prstGeom prst="rect">
              <a:avLst/>
            </a:prstGeom>
            <a:gradFill>
              <a:gsLst>
                <a:gs pos="0">
                  <a:srgbClr val="D3D7E4"/>
                </a:gs>
                <a:gs pos="100000">
                  <a:srgbClr val="8F9BBF">
                    <a:alpha val="91764"/>
                  </a:srgbClr>
                </a:gs>
              </a:gsLst>
              <a:lin ang="5400000" scaled="0"/>
            </a:gradFill>
            <a:ln>
              <a:noFill/>
            </a:ln>
          </p:spPr>
          <p:txBody>
            <a:bodyPr spcFirstLastPara="1" wrap="square" lIns="91425" tIns="45700" rIns="91425" bIns="45700" anchor="t" anchorCtr="0">
              <a:noAutofit/>
            </a:bodyPr>
            <a:lstStyle/>
            <a:p>
              <a:pPr marL="12700" marR="5080" lvl="0" indent="0" algn="l" rtl="0">
                <a:spcBef>
                  <a:spcPts val="0"/>
                </a:spcBef>
                <a:spcAft>
                  <a:spcPts val="0"/>
                </a:spcAft>
                <a:buNone/>
              </a:pPr>
              <a:r>
                <a:rPr lang="en-US" sz="1100">
                  <a:solidFill>
                    <a:srgbClr val="231F20"/>
                  </a:solidFill>
                  <a:latin typeface="Times New Roman"/>
                  <a:ea typeface="Times New Roman"/>
                  <a:cs typeface="Times New Roman"/>
                  <a:sym typeface="Times New Roman"/>
                </a:rPr>
                <a:t>70 Laptops, 2 Pcs , 1 Photocopy Machine, 3</a:t>
              </a:r>
              <a:endParaRPr/>
            </a:p>
            <a:p>
              <a:pPr marL="12700" marR="5080" lvl="0" indent="0" algn="l" rtl="0">
                <a:spcBef>
                  <a:spcPts val="100"/>
                </a:spcBef>
                <a:spcAft>
                  <a:spcPts val="0"/>
                </a:spcAft>
                <a:buNone/>
              </a:pPr>
              <a:r>
                <a:rPr lang="en-US" sz="1100">
                  <a:solidFill>
                    <a:srgbClr val="231F20"/>
                  </a:solidFill>
                  <a:latin typeface="Times New Roman"/>
                  <a:ea typeface="Times New Roman"/>
                  <a:cs typeface="Times New Roman"/>
                  <a:sym typeface="Times New Roman"/>
                </a:rPr>
                <a:t>Scanners, 6 printers  along with the  highest speed Wi-Fi.</a:t>
              </a:r>
              <a:endParaRPr sz="1100">
                <a:solidFill>
                  <a:srgbClr val="231F20"/>
                </a:solidFill>
                <a:latin typeface="Times New Roman"/>
                <a:ea typeface="Times New Roman"/>
                <a:cs typeface="Times New Roman"/>
                <a:sym typeface="Times New Roman"/>
              </a:endParaRPr>
            </a:p>
          </p:txBody>
        </p:sp>
        <p:sp>
          <p:nvSpPr>
            <p:cNvPr id="289" name="Google Shape;289;p18"/>
            <p:cNvSpPr/>
            <p:nvPr/>
          </p:nvSpPr>
          <p:spPr>
            <a:xfrm>
              <a:off x="9428614" y="2958690"/>
              <a:ext cx="1587906" cy="2163378"/>
            </a:xfrm>
            <a:prstGeom prst="rect">
              <a:avLst/>
            </a:prstGeom>
            <a:gradFill>
              <a:gsLst>
                <a:gs pos="0">
                  <a:srgbClr val="D3D7E4"/>
                </a:gs>
                <a:gs pos="100000">
                  <a:srgbClr val="8F9BBF">
                    <a:alpha val="91764"/>
                  </a:srgbClr>
                </a:gs>
              </a:gsLst>
              <a:lin ang="5400000" scaled="0"/>
            </a:gradFill>
            <a:ln>
              <a:noFill/>
            </a:ln>
          </p:spPr>
          <p:txBody>
            <a:bodyPr spcFirstLastPara="1" wrap="square" lIns="91425" tIns="45700" rIns="91425" bIns="45700" anchor="t" anchorCtr="0">
              <a:noAutofit/>
            </a:bodyPr>
            <a:lstStyle/>
            <a:p>
              <a:pPr marL="12700" marR="5080" lvl="0" indent="0" algn="l" rtl="0">
                <a:lnSpc>
                  <a:spcPct val="100000"/>
                </a:lnSpc>
                <a:spcBef>
                  <a:spcPts val="0"/>
                </a:spcBef>
                <a:spcAft>
                  <a:spcPts val="0"/>
                </a:spcAft>
                <a:buNone/>
              </a:pPr>
              <a:r>
                <a:rPr lang="en-US" sz="1050">
                  <a:solidFill>
                    <a:srgbClr val="231F20"/>
                  </a:solidFill>
                  <a:latin typeface="Times New Roman"/>
                  <a:ea typeface="Times New Roman"/>
                  <a:cs typeface="Times New Roman"/>
                  <a:sym typeface="Times New Roman"/>
                </a:rPr>
                <a:t>04 Cars &amp; 02 Motorcycle</a:t>
              </a:r>
              <a:endParaRPr/>
            </a:p>
          </p:txBody>
        </p:sp>
      </p:grpSp>
      <p:pic>
        <p:nvPicPr>
          <p:cNvPr id="290" name="Google Shape;290;p18"/>
          <p:cNvPicPr preferRelativeResize="0"/>
          <p:nvPr/>
        </p:nvPicPr>
        <p:blipFill rotWithShape="1">
          <a:blip r:embed="rId3">
            <a:alphaModFix/>
          </a:blip>
          <a:srcRect/>
          <a:stretch/>
        </p:blipFill>
        <p:spPr>
          <a:xfrm>
            <a:off x="221100" y="106517"/>
            <a:ext cx="855225" cy="720385"/>
          </a:xfrm>
          <a:prstGeom prst="rect">
            <a:avLst/>
          </a:prstGeom>
          <a:noFill/>
          <a:ln>
            <a:noFill/>
          </a:ln>
        </p:spPr>
      </p:pic>
      <p:pic>
        <p:nvPicPr>
          <p:cNvPr id="291" name="Google Shape;291;p18"/>
          <p:cNvPicPr preferRelativeResize="0"/>
          <p:nvPr/>
        </p:nvPicPr>
        <p:blipFill rotWithShape="1">
          <a:blip r:embed="rId10">
            <a:alphaModFix/>
          </a:blip>
          <a:srcRect/>
          <a:stretch/>
        </p:blipFill>
        <p:spPr>
          <a:xfrm>
            <a:off x="10027809" y="87628"/>
            <a:ext cx="2054086" cy="78553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rgbClr val="EBE9E6"/>
            </a:gs>
            <a:gs pos="100000">
              <a:srgbClr val="C9C5C0"/>
            </a:gs>
          </a:gsLst>
          <a:path path="circle">
            <a:fillToRect l="50000" t="50000" r="50000" b="50000"/>
          </a:path>
          <a:tileRect/>
        </a:gradFill>
        <a:effectLst/>
      </p:bgPr>
    </p:bg>
    <p:spTree>
      <p:nvGrpSpPr>
        <p:cNvPr id="1" name="Shape 296"/>
        <p:cNvGrpSpPr/>
        <p:nvPr/>
      </p:nvGrpSpPr>
      <p:grpSpPr>
        <a:xfrm>
          <a:off x="0" y="0"/>
          <a:ext cx="0" cy="0"/>
          <a:chOff x="0" y="0"/>
          <a:chExt cx="0" cy="0"/>
        </a:xfrm>
      </p:grpSpPr>
      <p:grpSp>
        <p:nvGrpSpPr>
          <p:cNvPr id="297" name="Google Shape;297;p19"/>
          <p:cNvGrpSpPr/>
          <p:nvPr/>
        </p:nvGrpSpPr>
        <p:grpSpPr>
          <a:xfrm>
            <a:off x="239807" y="2482213"/>
            <a:ext cx="2372764" cy="2590408"/>
            <a:chOff x="305881" y="2328536"/>
            <a:chExt cx="2085787" cy="2590408"/>
          </a:xfrm>
        </p:grpSpPr>
        <p:sp>
          <p:nvSpPr>
            <p:cNvPr id="298" name="Google Shape;298;p19"/>
            <p:cNvSpPr txBox="1"/>
            <p:nvPr/>
          </p:nvSpPr>
          <p:spPr>
            <a:xfrm>
              <a:off x="305881" y="3650167"/>
              <a:ext cx="2085787" cy="1268777"/>
            </a:xfrm>
            <a:prstGeom prst="rect">
              <a:avLst/>
            </a:prstGeom>
            <a:noFill/>
            <a:ln>
              <a:noFill/>
            </a:ln>
          </p:spPr>
          <p:txBody>
            <a:bodyPr spcFirstLastPara="1" wrap="square" lIns="0" tIns="11900" rIns="0" bIns="0" anchor="t" anchorCtr="0">
              <a:spAutoFit/>
            </a:bodyPr>
            <a:lstStyle/>
            <a:p>
              <a:pPr marL="11907" marR="0" lvl="0" indent="0" algn="ctr" rtl="0">
                <a:spcBef>
                  <a:spcPts val="0"/>
                </a:spcBef>
                <a:spcAft>
                  <a:spcPts val="0"/>
                </a:spcAft>
                <a:buNone/>
              </a:pPr>
              <a:r>
                <a:rPr lang="en-US" sz="3000" b="1" i="0" dirty="0">
                  <a:solidFill>
                    <a:schemeClr val="dk1"/>
                  </a:solidFill>
                  <a:latin typeface="Times New Roman"/>
                  <a:ea typeface="Times New Roman"/>
                  <a:cs typeface="Times New Roman"/>
                  <a:sym typeface="Times New Roman"/>
                </a:rPr>
                <a:t>Team </a:t>
              </a:r>
              <a:endParaRPr dirty="0"/>
            </a:p>
            <a:p>
              <a:pPr marL="11907" marR="0" lvl="0" indent="0" algn="ctr" rtl="0">
                <a:spcBef>
                  <a:spcPts val="94"/>
                </a:spcBef>
                <a:spcAft>
                  <a:spcPts val="0"/>
                </a:spcAft>
                <a:buNone/>
              </a:pPr>
              <a:r>
                <a:rPr lang="en-US" sz="3000" b="1" i="0" dirty="0">
                  <a:solidFill>
                    <a:schemeClr val="dk1"/>
                  </a:solidFill>
                  <a:latin typeface="Times New Roman"/>
                  <a:ea typeface="Times New Roman"/>
                  <a:cs typeface="Times New Roman"/>
                  <a:sym typeface="Times New Roman"/>
                </a:rPr>
                <a:t>Composition </a:t>
              </a:r>
              <a:endParaRPr dirty="0"/>
            </a:p>
            <a:p>
              <a:pPr marL="11907" marR="0" lvl="0" indent="0" algn="ctr" rtl="0">
                <a:spcBef>
                  <a:spcPts val="94"/>
                </a:spcBef>
                <a:spcAft>
                  <a:spcPts val="0"/>
                </a:spcAft>
                <a:buNone/>
              </a:pPr>
              <a:r>
                <a:rPr lang="en-US" sz="2000" b="1" i="0" dirty="0">
                  <a:solidFill>
                    <a:schemeClr val="dk1"/>
                  </a:solidFill>
                  <a:latin typeface="Times New Roman"/>
                  <a:ea typeface="Times New Roman"/>
                  <a:cs typeface="Times New Roman"/>
                  <a:sym typeface="Times New Roman"/>
                </a:rPr>
                <a:t>(Audit &amp; Assurance)</a:t>
              </a:r>
              <a:endParaRPr dirty="0"/>
            </a:p>
          </p:txBody>
        </p:sp>
        <p:pic>
          <p:nvPicPr>
            <p:cNvPr id="299" name="Google Shape;299;p19"/>
            <p:cNvPicPr preferRelativeResize="0"/>
            <p:nvPr/>
          </p:nvPicPr>
          <p:blipFill rotWithShape="1">
            <a:blip r:embed="rId3">
              <a:alphaModFix/>
            </a:blip>
            <a:srcRect/>
            <a:stretch/>
          </p:blipFill>
          <p:spPr>
            <a:xfrm flipH="1">
              <a:off x="735450" y="2328536"/>
              <a:ext cx="1321632" cy="1321632"/>
            </a:xfrm>
            <a:prstGeom prst="rect">
              <a:avLst/>
            </a:prstGeom>
            <a:noFill/>
            <a:ln>
              <a:noFill/>
            </a:ln>
          </p:spPr>
        </p:pic>
      </p:grpSp>
      <p:pic>
        <p:nvPicPr>
          <p:cNvPr id="300" name="Google Shape;300;p19"/>
          <p:cNvPicPr preferRelativeResize="0"/>
          <p:nvPr/>
        </p:nvPicPr>
        <p:blipFill rotWithShape="1">
          <a:blip r:embed="rId4">
            <a:alphaModFix/>
          </a:blip>
          <a:srcRect/>
          <a:stretch/>
        </p:blipFill>
        <p:spPr>
          <a:xfrm>
            <a:off x="6980744" y="2506184"/>
            <a:ext cx="4694327" cy="3956647"/>
          </a:xfrm>
          <a:prstGeom prst="rect">
            <a:avLst/>
          </a:prstGeom>
          <a:noFill/>
          <a:ln>
            <a:noFill/>
          </a:ln>
        </p:spPr>
      </p:pic>
      <p:grpSp>
        <p:nvGrpSpPr>
          <p:cNvPr id="301" name="Google Shape;301;p19"/>
          <p:cNvGrpSpPr/>
          <p:nvPr/>
        </p:nvGrpSpPr>
        <p:grpSpPr>
          <a:xfrm>
            <a:off x="5668348" y="2530185"/>
            <a:ext cx="2065699" cy="1934382"/>
            <a:chOff x="6862272" y="110894"/>
            <a:chExt cx="2192655" cy="2073229"/>
          </a:xfrm>
        </p:grpSpPr>
        <p:sp>
          <p:nvSpPr>
            <p:cNvPr id="302" name="Google Shape;302;p19"/>
            <p:cNvSpPr/>
            <p:nvPr/>
          </p:nvSpPr>
          <p:spPr>
            <a:xfrm>
              <a:off x="6862272" y="110894"/>
              <a:ext cx="2192655" cy="2073229"/>
            </a:xfrm>
            <a:prstGeom prst="roundRect">
              <a:avLst>
                <a:gd name="adj" fmla="val 16667"/>
              </a:avLst>
            </a:prstGeom>
            <a:solidFill>
              <a:srgbClr val="B4B4B4"/>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pic>
          <p:nvPicPr>
            <p:cNvPr id="303" name="Google Shape;303;p19" descr="A person in a suit and tie&#10;&#10;Description automatically generated"/>
            <p:cNvPicPr preferRelativeResize="0"/>
            <p:nvPr/>
          </p:nvPicPr>
          <p:blipFill rotWithShape="1">
            <a:blip r:embed="rId5">
              <a:alphaModFix/>
            </a:blip>
            <a:srcRect/>
            <a:stretch/>
          </p:blipFill>
          <p:spPr>
            <a:xfrm>
              <a:off x="7347210" y="213074"/>
              <a:ext cx="1133856" cy="1121857"/>
            </a:xfrm>
            <a:prstGeom prst="ellipse">
              <a:avLst/>
            </a:prstGeom>
            <a:noFill/>
            <a:ln w="12700" cap="flat" cmpd="sng">
              <a:solidFill>
                <a:schemeClr val="dk1"/>
              </a:solidFill>
              <a:prstDash val="solid"/>
              <a:round/>
              <a:headEnd type="none" w="sm" len="sm"/>
              <a:tailEnd type="none" w="sm" len="sm"/>
            </a:ln>
          </p:spPr>
        </p:pic>
        <p:sp>
          <p:nvSpPr>
            <p:cNvPr id="304" name="Google Shape;304;p19"/>
            <p:cNvSpPr/>
            <p:nvPr/>
          </p:nvSpPr>
          <p:spPr>
            <a:xfrm>
              <a:off x="6865272" y="1463409"/>
              <a:ext cx="2156948" cy="521240"/>
            </a:xfrm>
            <a:custGeom>
              <a:avLst/>
              <a:gdLst/>
              <a:ahLst/>
              <a:cxnLst/>
              <a:rect l="l" t="t" r="r" b="b"/>
              <a:pathLst>
                <a:path w="1755775" h="804545" extrusionOk="0">
                  <a:moveTo>
                    <a:pt x="1615033" y="0"/>
                  </a:moveTo>
                  <a:lnTo>
                    <a:pt x="140233" y="0"/>
                  </a:lnTo>
                  <a:lnTo>
                    <a:pt x="85649" y="9489"/>
                  </a:lnTo>
                  <a:lnTo>
                    <a:pt x="41074" y="35367"/>
                  </a:lnTo>
                  <a:lnTo>
                    <a:pt x="11020" y="73750"/>
                  </a:lnTo>
                  <a:lnTo>
                    <a:pt x="0" y="120751"/>
                  </a:lnTo>
                  <a:lnTo>
                    <a:pt x="0" y="683666"/>
                  </a:lnTo>
                  <a:lnTo>
                    <a:pt x="11020" y="730665"/>
                  </a:lnTo>
                  <a:lnTo>
                    <a:pt x="41074" y="769043"/>
                  </a:lnTo>
                  <a:lnTo>
                    <a:pt x="85649" y="794917"/>
                  </a:lnTo>
                  <a:lnTo>
                    <a:pt x="140233" y="804405"/>
                  </a:lnTo>
                  <a:lnTo>
                    <a:pt x="1615033" y="804405"/>
                  </a:lnTo>
                  <a:lnTo>
                    <a:pt x="1669615" y="794917"/>
                  </a:lnTo>
                  <a:lnTo>
                    <a:pt x="1714185" y="769043"/>
                  </a:lnTo>
                  <a:lnTo>
                    <a:pt x="1744235" y="730665"/>
                  </a:lnTo>
                  <a:lnTo>
                    <a:pt x="1755254" y="683666"/>
                  </a:lnTo>
                  <a:lnTo>
                    <a:pt x="1755254" y="120751"/>
                  </a:lnTo>
                  <a:lnTo>
                    <a:pt x="1744235" y="73750"/>
                  </a:lnTo>
                  <a:lnTo>
                    <a:pt x="1714185" y="35367"/>
                  </a:lnTo>
                  <a:lnTo>
                    <a:pt x="1669615" y="9489"/>
                  </a:lnTo>
                  <a:lnTo>
                    <a:pt x="1615033" y="0"/>
                  </a:lnTo>
                  <a:close/>
                </a:path>
              </a:pathLst>
            </a:cu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000" b="1">
                  <a:solidFill>
                    <a:srgbClr val="000000"/>
                  </a:solidFill>
                  <a:latin typeface="Times New Roman"/>
                  <a:ea typeface="Times New Roman"/>
                  <a:cs typeface="Times New Roman"/>
                  <a:sym typeface="Times New Roman"/>
                </a:rPr>
                <a:t>Debabrata Deb Roy</a:t>
              </a:r>
              <a:endParaRPr/>
            </a:p>
            <a:p>
              <a:pPr marL="0" marR="0" lvl="0" indent="0" algn="ctr" rtl="0">
                <a:spcBef>
                  <a:spcPts val="0"/>
                </a:spcBef>
                <a:spcAft>
                  <a:spcPts val="0"/>
                </a:spcAft>
                <a:buNone/>
              </a:pPr>
              <a:r>
                <a:rPr lang="en-US" sz="1000">
                  <a:solidFill>
                    <a:srgbClr val="000000"/>
                  </a:solidFill>
                  <a:latin typeface="Times New Roman"/>
                  <a:ea typeface="Times New Roman"/>
                  <a:cs typeface="Times New Roman"/>
                  <a:sym typeface="Times New Roman"/>
                </a:rPr>
                <a:t>MBA, FCMA</a:t>
              </a:r>
              <a:endParaRPr/>
            </a:p>
            <a:p>
              <a:pPr marL="0" marR="0" lvl="0" indent="0" algn="ctr" rtl="0">
                <a:spcBef>
                  <a:spcPts val="0"/>
                </a:spcBef>
                <a:spcAft>
                  <a:spcPts val="0"/>
                </a:spcAft>
                <a:buNone/>
              </a:pPr>
              <a:r>
                <a:rPr lang="en-US" sz="1000">
                  <a:solidFill>
                    <a:srgbClr val="000000"/>
                  </a:solidFill>
                  <a:latin typeface="Times New Roman"/>
                  <a:ea typeface="Times New Roman"/>
                  <a:cs typeface="Times New Roman"/>
                  <a:sym typeface="Times New Roman"/>
                </a:rPr>
                <a:t>Director -Audit &amp; Assurance Services</a:t>
              </a:r>
              <a:endParaRPr/>
            </a:p>
          </p:txBody>
        </p:sp>
      </p:grpSp>
      <p:grpSp>
        <p:nvGrpSpPr>
          <p:cNvPr id="305" name="Google Shape;305;p19"/>
          <p:cNvGrpSpPr/>
          <p:nvPr/>
        </p:nvGrpSpPr>
        <p:grpSpPr>
          <a:xfrm>
            <a:off x="5722367" y="286455"/>
            <a:ext cx="2011680" cy="2011680"/>
            <a:chOff x="3877710" y="123734"/>
            <a:chExt cx="2011680" cy="2011680"/>
          </a:xfrm>
        </p:grpSpPr>
        <p:sp>
          <p:nvSpPr>
            <p:cNvPr id="306" name="Google Shape;306;p19"/>
            <p:cNvSpPr/>
            <p:nvPr/>
          </p:nvSpPr>
          <p:spPr>
            <a:xfrm>
              <a:off x="3877710" y="123734"/>
              <a:ext cx="2011680" cy="2011680"/>
            </a:xfrm>
            <a:prstGeom prst="roundRect">
              <a:avLst>
                <a:gd name="adj" fmla="val 16667"/>
              </a:avLst>
            </a:prstGeom>
            <a:solidFill>
              <a:srgbClr val="B4B4B4"/>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07" name="Google Shape;307;p19"/>
            <p:cNvSpPr/>
            <p:nvPr/>
          </p:nvSpPr>
          <p:spPr>
            <a:xfrm>
              <a:off x="3960006" y="1543525"/>
              <a:ext cx="1847088" cy="447675"/>
            </a:xfrm>
            <a:custGeom>
              <a:avLst/>
              <a:gdLst/>
              <a:ahLst/>
              <a:cxnLst/>
              <a:rect l="l" t="t" r="r" b="b"/>
              <a:pathLst>
                <a:path w="1755775" h="804545" extrusionOk="0">
                  <a:moveTo>
                    <a:pt x="1615033" y="0"/>
                  </a:moveTo>
                  <a:lnTo>
                    <a:pt x="140233" y="0"/>
                  </a:lnTo>
                  <a:lnTo>
                    <a:pt x="85649" y="9489"/>
                  </a:lnTo>
                  <a:lnTo>
                    <a:pt x="41074" y="35367"/>
                  </a:lnTo>
                  <a:lnTo>
                    <a:pt x="11020" y="73750"/>
                  </a:lnTo>
                  <a:lnTo>
                    <a:pt x="0" y="120751"/>
                  </a:lnTo>
                  <a:lnTo>
                    <a:pt x="0" y="683666"/>
                  </a:lnTo>
                  <a:lnTo>
                    <a:pt x="11020" y="730665"/>
                  </a:lnTo>
                  <a:lnTo>
                    <a:pt x="41074" y="769043"/>
                  </a:lnTo>
                  <a:lnTo>
                    <a:pt x="85649" y="794917"/>
                  </a:lnTo>
                  <a:lnTo>
                    <a:pt x="140233" y="804405"/>
                  </a:lnTo>
                  <a:lnTo>
                    <a:pt x="1615033" y="804405"/>
                  </a:lnTo>
                  <a:lnTo>
                    <a:pt x="1669615" y="794917"/>
                  </a:lnTo>
                  <a:lnTo>
                    <a:pt x="1714185" y="769043"/>
                  </a:lnTo>
                  <a:lnTo>
                    <a:pt x="1744235" y="730665"/>
                  </a:lnTo>
                  <a:lnTo>
                    <a:pt x="1755254" y="683666"/>
                  </a:lnTo>
                  <a:lnTo>
                    <a:pt x="1755254" y="120751"/>
                  </a:lnTo>
                  <a:lnTo>
                    <a:pt x="1744235" y="73750"/>
                  </a:lnTo>
                  <a:lnTo>
                    <a:pt x="1714185" y="35367"/>
                  </a:lnTo>
                  <a:lnTo>
                    <a:pt x="1669615" y="9489"/>
                  </a:lnTo>
                  <a:lnTo>
                    <a:pt x="1615033" y="0"/>
                  </a:lnTo>
                  <a:close/>
                </a:path>
              </a:pathLst>
            </a:custGeom>
            <a:noFill/>
            <a:ln>
              <a:noFill/>
            </a:ln>
          </p:spPr>
          <p:txBody>
            <a:bodyPr spcFirstLastPara="1" wrap="square" lIns="0" tIns="0" rIns="0" bIns="0" anchor="t" anchorCtr="0">
              <a:noAutofit/>
            </a:bodyPr>
            <a:lstStyle/>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Mohan Adhikari, FCA</a:t>
              </a:r>
              <a:endParaRPr sz="11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Audit Partner</a:t>
              </a:r>
              <a:endParaRPr sz="1100">
                <a:solidFill>
                  <a:schemeClr val="dk1"/>
                </a:solidFill>
                <a:latin typeface="Gill Sans"/>
                <a:ea typeface="Gill Sans"/>
                <a:cs typeface="Gill Sans"/>
                <a:sym typeface="Gill Sans"/>
              </a:endParaRPr>
            </a:p>
          </p:txBody>
        </p:sp>
        <p:pic>
          <p:nvPicPr>
            <p:cNvPr id="308" name="Google Shape;308;p19" descr="A person in a suit and tie&#10;&#10;Description automatically generated"/>
            <p:cNvPicPr preferRelativeResize="0"/>
            <p:nvPr/>
          </p:nvPicPr>
          <p:blipFill rotWithShape="1">
            <a:blip r:embed="rId6">
              <a:alphaModFix/>
            </a:blip>
            <a:srcRect l="-131" t="2069" r="32" b="25652"/>
            <a:stretch/>
          </p:blipFill>
          <p:spPr>
            <a:xfrm>
              <a:off x="4264208" y="214567"/>
              <a:ext cx="1133856" cy="1160450"/>
            </a:xfrm>
            <a:prstGeom prst="ellipse">
              <a:avLst/>
            </a:prstGeom>
            <a:noFill/>
            <a:ln w="12700" cap="flat" cmpd="sng">
              <a:solidFill>
                <a:schemeClr val="dk1"/>
              </a:solidFill>
              <a:prstDash val="solid"/>
              <a:round/>
              <a:headEnd type="none" w="sm" len="sm"/>
              <a:tailEnd type="none" w="sm" len="sm"/>
            </a:ln>
          </p:spPr>
        </p:pic>
      </p:grpSp>
      <p:grpSp>
        <p:nvGrpSpPr>
          <p:cNvPr id="309" name="Google Shape;309;p19"/>
          <p:cNvGrpSpPr/>
          <p:nvPr/>
        </p:nvGrpSpPr>
        <p:grpSpPr>
          <a:xfrm>
            <a:off x="3312808" y="2506184"/>
            <a:ext cx="2063948" cy="1966850"/>
            <a:chOff x="2615460" y="4656797"/>
            <a:chExt cx="2011680" cy="2011680"/>
          </a:xfrm>
        </p:grpSpPr>
        <p:sp>
          <p:nvSpPr>
            <p:cNvPr id="310" name="Google Shape;310;p19"/>
            <p:cNvSpPr/>
            <p:nvPr/>
          </p:nvSpPr>
          <p:spPr>
            <a:xfrm>
              <a:off x="2615461" y="4656797"/>
              <a:ext cx="2011679" cy="2011680"/>
            </a:xfrm>
            <a:prstGeom prst="roundRect">
              <a:avLst>
                <a:gd name="adj" fmla="val 16667"/>
              </a:avLst>
            </a:prstGeom>
            <a:solidFill>
              <a:srgbClr val="B4B4B4"/>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11" name="Google Shape;311;p19"/>
            <p:cNvSpPr/>
            <p:nvPr/>
          </p:nvSpPr>
          <p:spPr>
            <a:xfrm>
              <a:off x="2615460" y="5905152"/>
              <a:ext cx="2011679" cy="731520"/>
            </a:xfrm>
            <a:custGeom>
              <a:avLst/>
              <a:gdLst/>
              <a:ahLst/>
              <a:cxnLst/>
              <a:rect l="l" t="t" r="r" b="b"/>
              <a:pathLst>
                <a:path w="1755775" h="804545" extrusionOk="0">
                  <a:moveTo>
                    <a:pt x="1615033" y="0"/>
                  </a:moveTo>
                  <a:lnTo>
                    <a:pt x="140233" y="0"/>
                  </a:lnTo>
                  <a:lnTo>
                    <a:pt x="85649" y="9489"/>
                  </a:lnTo>
                  <a:lnTo>
                    <a:pt x="41074" y="35367"/>
                  </a:lnTo>
                  <a:lnTo>
                    <a:pt x="11020" y="73750"/>
                  </a:lnTo>
                  <a:lnTo>
                    <a:pt x="0" y="120751"/>
                  </a:lnTo>
                  <a:lnTo>
                    <a:pt x="0" y="683666"/>
                  </a:lnTo>
                  <a:lnTo>
                    <a:pt x="11020" y="730665"/>
                  </a:lnTo>
                  <a:lnTo>
                    <a:pt x="41074" y="769043"/>
                  </a:lnTo>
                  <a:lnTo>
                    <a:pt x="85649" y="794917"/>
                  </a:lnTo>
                  <a:lnTo>
                    <a:pt x="140233" y="804405"/>
                  </a:lnTo>
                  <a:lnTo>
                    <a:pt x="1615033" y="804405"/>
                  </a:lnTo>
                  <a:lnTo>
                    <a:pt x="1669615" y="794917"/>
                  </a:lnTo>
                  <a:lnTo>
                    <a:pt x="1714185" y="769043"/>
                  </a:lnTo>
                  <a:lnTo>
                    <a:pt x="1744235" y="730665"/>
                  </a:lnTo>
                  <a:lnTo>
                    <a:pt x="1755254" y="683666"/>
                  </a:lnTo>
                  <a:lnTo>
                    <a:pt x="1755254" y="120751"/>
                  </a:lnTo>
                  <a:lnTo>
                    <a:pt x="1744235" y="73750"/>
                  </a:lnTo>
                  <a:lnTo>
                    <a:pt x="1714185" y="35367"/>
                  </a:lnTo>
                  <a:lnTo>
                    <a:pt x="1669615" y="9489"/>
                  </a:lnTo>
                  <a:lnTo>
                    <a:pt x="1615033" y="0"/>
                  </a:lnTo>
                  <a:close/>
                </a:path>
              </a:pathLst>
            </a:custGeom>
            <a:noFill/>
            <a:ln>
              <a:noFill/>
            </a:ln>
          </p:spPr>
          <p:txBody>
            <a:bodyPr spcFirstLastPara="1" wrap="square" lIns="0" tIns="0" rIns="0" bIns="0" anchor="t" anchorCtr="0">
              <a:noAutofit/>
            </a:bodyPr>
            <a:lstStyle/>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Md. Al-Amin Chaklader</a:t>
              </a:r>
              <a:endParaRPr sz="11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MBA, </a:t>
              </a:r>
              <a:endParaRPr sz="11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900">
                  <a:solidFill>
                    <a:srgbClr val="000000"/>
                  </a:solidFill>
                  <a:latin typeface="Times New Roman"/>
                  <a:ea typeface="Times New Roman"/>
                  <a:cs typeface="Times New Roman"/>
                  <a:sym typeface="Times New Roman"/>
                </a:rPr>
                <a:t>CA, Partly Qualified (Professional Level)</a:t>
              </a:r>
              <a:endParaRPr sz="11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Sr. Manager (Audit &amp; Assurance)</a:t>
              </a:r>
              <a:endParaRPr sz="1100">
                <a:solidFill>
                  <a:schemeClr val="dk1"/>
                </a:solidFill>
                <a:latin typeface="Gill Sans"/>
                <a:ea typeface="Gill Sans"/>
                <a:cs typeface="Gill Sans"/>
                <a:sym typeface="Gill Sans"/>
              </a:endParaRPr>
            </a:p>
          </p:txBody>
        </p:sp>
        <p:pic>
          <p:nvPicPr>
            <p:cNvPr id="312" name="Google Shape;312;p19"/>
            <p:cNvPicPr preferRelativeResize="0"/>
            <p:nvPr/>
          </p:nvPicPr>
          <p:blipFill rotWithShape="1">
            <a:blip r:embed="rId7">
              <a:alphaModFix/>
            </a:blip>
            <a:srcRect l="1874" t="1283" r="-1873" b="19324"/>
            <a:stretch/>
          </p:blipFill>
          <p:spPr>
            <a:xfrm>
              <a:off x="3033670" y="4705057"/>
              <a:ext cx="1135890" cy="1132305"/>
            </a:xfrm>
            <a:prstGeom prst="ellipse">
              <a:avLst/>
            </a:prstGeom>
            <a:noFill/>
            <a:ln w="12700" cap="flat" cmpd="sng">
              <a:solidFill>
                <a:schemeClr val="dk1"/>
              </a:solidFill>
              <a:prstDash val="solid"/>
              <a:round/>
              <a:headEnd type="none" w="sm" len="sm"/>
              <a:tailEnd type="none" w="sm" len="sm"/>
            </a:ln>
          </p:spPr>
        </p:pic>
      </p:grpSp>
      <p:grpSp>
        <p:nvGrpSpPr>
          <p:cNvPr id="313" name="Google Shape;313;p19"/>
          <p:cNvGrpSpPr/>
          <p:nvPr/>
        </p:nvGrpSpPr>
        <p:grpSpPr>
          <a:xfrm>
            <a:off x="5670100" y="4697828"/>
            <a:ext cx="1972553" cy="2024870"/>
            <a:chOff x="5454267" y="4680384"/>
            <a:chExt cx="2166898" cy="2084070"/>
          </a:xfrm>
        </p:grpSpPr>
        <p:sp>
          <p:nvSpPr>
            <p:cNvPr id="314" name="Google Shape;314;p19"/>
            <p:cNvSpPr/>
            <p:nvPr/>
          </p:nvSpPr>
          <p:spPr>
            <a:xfrm>
              <a:off x="5454268" y="4680384"/>
              <a:ext cx="2166896" cy="2084070"/>
            </a:xfrm>
            <a:prstGeom prst="roundRect">
              <a:avLst>
                <a:gd name="adj" fmla="val 16667"/>
              </a:avLst>
            </a:prstGeom>
            <a:solidFill>
              <a:srgbClr val="B4B4B4"/>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15" name="Google Shape;315;p19"/>
            <p:cNvSpPr/>
            <p:nvPr/>
          </p:nvSpPr>
          <p:spPr>
            <a:xfrm>
              <a:off x="5454267" y="6006908"/>
              <a:ext cx="2166898" cy="632585"/>
            </a:xfrm>
            <a:custGeom>
              <a:avLst/>
              <a:gdLst/>
              <a:ahLst/>
              <a:cxnLst/>
              <a:rect l="l" t="t" r="r" b="b"/>
              <a:pathLst>
                <a:path w="1755775" h="804545" extrusionOk="0">
                  <a:moveTo>
                    <a:pt x="1615033" y="0"/>
                  </a:moveTo>
                  <a:lnTo>
                    <a:pt x="140233" y="0"/>
                  </a:lnTo>
                  <a:lnTo>
                    <a:pt x="85649" y="9489"/>
                  </a:lnTo>
                  <a:lnTo>
                    <a:pt x="41074" y="35367"/>
                  </a:lnTo>
                  <a:lnTo>
                    <a:pt x="11020" y="73750"/>
                  </a:lnTo>
                  <a:lnTo>
                    <a:pt x="0" y="120751"/>
                  </a:lnTo>
                  <a:lnTo>
                    <a:pt x="0" y="683666"/>
                  </a:lnTo>
                  <a:lnTo>
                    <a:pt x="11020" y="730665"/>
                  </a:lnTo>
                  <a:lnTo>
                    <a:pt x="41074" y="769043"/>
                  </a:lnTo>
                  <a:lnTo>
                    <a:pt x="85649" y="794917"/>
                  </a:lnTo>
                  <a:lnTo>
                    <a:pt x="140233" y="804405"/>
                  </a:lnTo>
                  <a:lnTo>
                    <a:pt x="1615033" y="804405"/>
                  </a:lnTo>
                  <a:lnTo>
                    <a:pt x="1669615" y="794917"/>
                  </a:lnTo>
                  <a:lnTo>
                    <a:pt x="1714185" y="769043"/>
                  </a:lnTo>
                  <a:lnTo>
                    <a:pt x="1744235" y="730665"/>
                  </a:lnTo>
                  <a:lnTo>
                    <a:pt x="1755254" y="683666"/>
                  </a:lnTo>
                  <a:lnTo>
                    <a:pt x="1755254" y="120751"/>
                  </a:lnTo>
                  <a:lnTo>
                    <a:pt x="1744235" y="73750"/>
                  </a:lnTo>
                  <a:lnTo>
                    <a:pt x="1714185" y="35367"/>
                  </a:lnTo>
                  <a:lnTo>
                    <a:pt x="1669615" y="9489"/>
                  </a:lnTo>
                  <a:lnTo>
                    <a:pt x="1615033" y="0"/>
                  </a:lnTo>
                  <a:close/>
                </a:path>
              </a:pathLst>
            </a:custGeom>
            <a:noFill/>
            <a:ln>
              <a:noFill/>
            </a:ln>
          </p:spPr>
          <p:txBody>
            <a:bodyPr spcFirstLastPara="1" wrap="square" lIns="0" tIns="0" rIns="0" bIns="0" anchor="t" anchorCtr="0">
              <a:noAutofit/>
            </a:bodyPr>
            <a:lstStyle/>
            <a:p>
              <a:pPr marL="0" marR="0" lvl="0" indent="0" algn="ctr" rtl="0">
                <a:lnSpc>
                  <a:spcPct val="107000"/>
                </a:lnSpc>
                <a:spcBef>
                  <a:spcPts val="0"/>
                </a:spcBef>
                <a:spcAft>
                  <a:spcPts val="0"/>
                </a:spcAft>
                <a:buNone/>
              </a:pPr>
              <a:r>
                <a:rPr lang="en-US" sz="900" b="1">
                  <a:solidFill>
                    <a:srgbClr val="000000"/>
                  </a:solidFill>
                  <a:latin typeface="Times New Roman"/>
                  <a:ea typeface="Times New Roman"/>
                  <a:cs typeface="Times New Roman"/>
                  <a:sym typeface="Times New Roman"/>
                </a:rPr>
                <a:t>Md. Hafijur Rahman Riad</a:t>
              </a:r>
              <a:endParaRPr sz="105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800">
                  <a:solidFill>
                    <a:srgbClr val="000000"/>
                  </a:solidFill>
                  <a:latin typeface="Times New Roman"/>
                  <a:ea typeface="Times New Roman"/>
                  <a:cs typeface="Times New Roman"/>
                  <a:sym typeface="Times New Roman"/>
                </a:rPr>
                <a:t>MBA, CA, Partly Qualified </a:t>
              </a:r>
              <a:endParaRPr/>
            </a:p>
            <a:p>
              <a:pPr marL="0" marR="0" lvl="0" indent="0" algn="ctr" rtl="0">
                <a:lnSpc>
                  <a:spcPct val="107000"/>
                </a:lnSpc>
                <a:spcBef>
                  <a:spcPts val="0"/>
                </a:spcBef>
                <a:spcAft>
                  <a:spcPts val="0"/>
                </a:spcAft>
                <a:buNone/>
              </a:pPr>
              <a:r>
                <a:rPr lang="en-US" sz="800">
                  <a:solidFill>
                    <a:srgbClr val="000000"/>
                  </a:solidFill>
                  <a:latin typeface="Times New Roman"/>
                  <a:ea typeface="Times New Roman"/>
                  <a:cs typeface="Times New Roman"/>
                  <a:sym typeface="Times New Roman"/>
                </a:rPr>
                <a:t>(Professional  Level)</a:t>
              </a:r>
              <a:endParaRPr sz="8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800">
                  <a:solidFill>
                    <a:srgbClr val="000000"/>
                  </a:solidFill>
                  <a:latin typeface="Times New Roman"/>
                  <a:ea typeface="Times New Roman"/>
                  <a:cs typeface="Times New Roman"/>
                  <a:sym typeface="Times New Roman"/>
                </a:rPr>
                <a:t>Manager </a:t>
              </a:r>
              <a:endParaRPr sz="8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800">
                  <a:solidFill>
                    <a:srgbClr val="000000"/>
                  </a:solidFill>
                  <a:latin typeface="Times New Roman"/>
                  <a:ea typeface="Times New Roman"/>
                  <a:cs typeface="Times New Roman"/>
                  <a:sym typeface="Times New Roman"/>
                </a:rPr>
                <a:t>(Audit &amp; Advisory Service)</a:t>
              </a:r>
              <a:endParaRPr sz="800">
                <a:solidFill>
                  <a:schemeClr val="dk1"/>
                </a:solidFill>
                <a:latin typeface="Gill Sans"/>
                <a:ea typeface="Gill Sans"/>
                <a:cs typeface="Gill Sans"/>
                <a:sym typeface="Gill Sans"/>
              </a:endParaRPr>
            </a:p>
          </p:txBody>
        </p:sp>
        <p:pic>
          <p:nvPicPr>
            <p:cNvPr id="316" name="Google Shape;316;p19" descr="A person in a suit&#10;&#10;Description automatically generated"/>
            <p:cNvPicPr preferRelativeResize="0"/>
            <p:nvPr/>
          </p:nvPicPr>
          <p:blipFill rotWithShape="1">
            <a:blip r:embed="rId8">
              <a:alphaModFix/>
            </a:blip>
            <a:srcRect l="5848" t="110" r="11767" b="15082"/>
            <a:stretch/>
          </p:blipFill>
          <p:spPr>
            <a:xfrm>
              <a:off x="5898352" y="4790359"/>
              <a:ext cx="1133856" cy="1138542"/>
            </a:xfrm>
            <a:prstGeom prst="ellipse">
              <a:avLst/>
            </a:prstGeom>
            <a:noFill/>
            <a:ln w="9525" cap="flat" cmpd="sng">
              <a:solidFill>
                <a:schemeClr val="dk1"/>
              </a:solidFill>
              <a:prstDash val="solid"/>
              <a:round/>
              <a:headEnd type="none" w="sm" len="sm"/>
              <a:tailEnd type="none" w="sm" len="sm"/>
            </a:ln>
          </p:spPr>
        </p:pic>
      </p:grpSp>
      <p:grpSp>
        <p:nvGrpSpPr>
          <p:cNvPr id="317" name="Google Shape;317;p19"/>
          <p:cNvGrpSpPr/>
          <p:nvPr/>
        </p:nvGrpSpPr>
        <p:grpSpPr>
          <a:xfrm>
            <a:off x="8042197" y="2514651"/>
            <a:ext cx="2049016" cy="1958383"/>
            <a:chOff x="8306568" y="2450653"/>
            <a:chExt cx="2038094" cy="1930884"/>
          </a:xfrm>
        </p:grpSpPr>
        <p:sp>
          <p:nvSpPr>
            <p:cNvPr id="318" name="Google Shape;318;p19"/>
            <p:cNvSpPr/>
            <p:nvPr/>
          </p:nvSpPr>
          <p:spPr>
            <a:xfrm>
              <a:off x="8306568" y="2450653"/>
              <a:ext cx="2011679" cy="1930884"/>
            </a:xfrm>
            <a:prstGeom prst="roundRect">
              <a:avLst>
                <a:gd name="adj" fmla="val 16667"/>
              </a:avLst>
            </a:prstGeom>
            <a:solidFill>
              <a:srgbClr val="B4B4B4"/>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19" name="Google Shape;319;p19"/>
            <p:cNvSpPr/>
            <p:nvPr/>
          </p:nvSpPr>
          <p:spPr>
            <a:xfrm>
              <a:off x="8332983" y="3652902"/>
              <a:ext cx="2011679" cy="515387"/>
            </a:xfrm>
            <a:custGeom>
              <a:avLst/>
              <a:gdLst/>
              <a:ahLst/>
              <a:cxnLst/>
              <a:rect l="l" t="t" r="r" b="b"/>
              <a:pathLst>
                <a:path w="1755775" h="804545" extrusionOk="0">
                  <a:moveTo>
                    <a:pt x="1615033" y="0"/>
                  </a:moveTo>
                  <a:lnTo>
                    <a:pt x="140233" y="0"/>
                  </a:lnTo>
                  <a:lnTo>
                    <a:pt x="85649" y="9489"/>
                  </a:lnTo>
                  <a:lnTo>
                    <a:pt x="41074" y="35367"/>
                  </a:lnTo>
                  <a:lnTo>
                    <a:pt x="11020" y="73750"/>
                  </a:lnTo>
                  <a:lnTo>
                    <a:pt x="0" y="120751"/>
                  </a:lnTo>
                  <a:lnTo>
                    <a:pt x="0" y="683666"/>
                  </a:lnTo>
                  <a:lnTo>
                    <a:pt x="11020" y="730665"/>
                  </a:lnTo>
                  <a:lnTo>
                    <a:pt x="41074" y="769043"/>
                  </a:lnTo>
                  <a:lnTo>
                    <a:pt x="85649" y="794917"/>
                  </a:lnTo>
                  <a:lnTo>
                    <a:pt x="140233" y="804405"/>
                  </a:lnTo>
                  <a:lnTo>
                    <a:pt x="1615033" y="804405"/>
                  </a:lnTo>
                  <a:lnTo>
                    <a:pt x="1669615" y="794917"/>
                  </a:lnTo>
                  <a:lnTo>
                    <a:pt x="1714185" y="769043"/>
                  </a:lnTo>
                  <a:lnTo>
                    <a:pt x="1744235" y="730665"/>
                  </a:lnTo>
                  <a:lnTo>
                    <a:pt x="1755254" y="683666"/>
                  </a:lnTo>
                  <a:lnTo>
                    <a:pt x="1755254" y="120751"/>
                  </a:lnTo>
                  <a:lnTo>
                    <a:pt x="1744235" y="73750"/>
                  </a:lnTo>
                  <a:lnTo>
                    <a:pt x="1714185" y="35367"/>
                  </a:lnTo>
                  <a:lnTo>
                    <a:pt x="1669615" y="9489"/>
                  </a:lnTo>
                  <a:lnTo>
                    <a:pt x="1615033" y="0"/>
                  </a:lnTo>
                  <a:close/>
                </a:path>
              </a:pathLst>
            </a:custGeom>
            <a:noFill/>
            <a:ln>
              <a:noFill/>
            </a:ln>
          </p:spPr>
          <p:txBody>
            <a:bodyPr spcFirstLastPara="1" wrap="square" lIns="0" tIns="0" rIns="0" bIns="0" anchor="t" anchorCtr="0">
              <a:noAutofit/>
            </a:bodyPr>
            <a:lstStyle/>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Akash Kumar Pramanik</a:t>
              </a:r>
              <a:endParaRPr sz="11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MBA,</a:t>
              </a:r>
              <a:r>
                <a:rPr lang="en-US" sz="1100">
                  <a:solidFill>
                    <a:schemeClr val="dk1"/>
                  </a:solidFill>
                  <a:latin typeface="Gill Sans"/>
                  <a:ea typeface="Gill Sans"/>
                  <a:cs typeface="Gill Sans"/>
                  <a:sym typeface="Gill Sans"/>
                </a:rPr>
                <a:t> </a:t>
              </a:r>
              <a:r>
                <a:rPr lang="en-US" sz="900">
                  <a:solidFill>
                    <a:srgbClr val="000000"/>
                  </a:solidFill>
                  <a:latin typeface="Times New Roman"/>
                  <a:ea typeface="Times New Roman"/>
                  <a:cs typeface="Times New Roman"/>
                  <a:sym typeface="Times New Roman"/>
                </a:rPr>
                <a:t>CA Partly Qualified </a:t>
              </a:r>
              <a:endParaRPr sz="11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Manager (Audit &amp; Assurance)</a:t>
              </a:r>
              <a:endParaRPr sz="1100">
                <a:solidFill>
                  <a:schemeClr val="dk1"/>
                </a:solidFill>
                <a:latin typeface="Gill Sans"/>
                <a:ea typeface="Gill Sans"/>
                <a:cs typeface="Gill Sans"/>
                <a:sym typeface="Gill Sans"/>
              </a:endParaRPr>
            </a:p>
          </p:txBody>
        </p:sp>
        <p:pic>
          <p:nvPicPr>
            <p:cNvPr id="320" name="Google Shape;320;p19" descr="A person in a suit and tie&#10;&#10;Description automatically generated"/>
            <p:cNvPicPr preferRelativeResize="0"/>
            <p:nvPr/>
          </p:nvPicPr>
          <p:blipFill rotWithShape="1">
            <a:blip r:embed="rId9">
              <a:alphaModFix/>
            </a:blip>
            <a:srcRect l="10374" t="1011" r="3551" b="12364"/>
            <a:stretch/>
          </p:blipFill>
          <p:spPr>
            <a:xfrm>
              <a:off x="8802033" y="2510818"/>
              <a:ext cx="1141333" cy="1133856"/>
            </a:xfrm>
            <a:prstGeom prst="ellipse">
              <a:avLst/>
            </a:prstGeom>
            <a:noFill/>
            <a:ln w="12700" cap="flat" cmpd="sng">
              <a:solidFill>
                <a:schemeClr val="dk1"/>
              </a:solidFill>
              <a:prstDash val="solid"/>
              <a:round/>
              <a:headEnd type="none" w="sm" len="sm"/>
              <a:tailEnd type="none" w="sm" len="sm"/>
            </a:ln>
          </p:spPr>
        </p:pic>
      </p:grpSp>
      <p:pic>
        <p:nvPicPr>
          <p:cNvPr id="321" name="Google Shape;321;p19"/>
          <p:cNvPicPr preferRelativeResize="0"/>
          <p:nvPr/>
        </p:nvPicPr>
        <p:blipFill rotWithShape="1">
          <a:blip r:embed="rId10">
            <a:alphaModFix/>
          </a:blip>
          <a:srcRect/>
          <a:stretch/>
        </p:blipFill>
        <p:spPr>
          <a:xfrm>
            <a:off x="221100" y="106517"/>
            <a:ext cx="855225" cy="720385"/>
          </a:xfrm>
          <a:prstGeom prst="rect">
            <a:avLst/>
          </a:prstGeom>
          <a:noFill/>
          <a:ln>
            <a:noFill/>
          </a:ln>
        </p:spPr>
      </p:pic>
      <p:pic>
        <p:nvPicPr>
          <p:cNvPr id="322" name="Google Shape;322;p19"/>
          <p:cNvPicPr preferRelativeResize="0"/>
          <p:nvPr/>
        </p:nvPicPr>
        <p:blipFill rotWithShape="1">
          <a:blip r:embed="rId11">
            <a:alphaModFix/>
          </a:blip>
          <a:srcRect/>
          <a:stretch/>
        </p:blipFill>
        <p:spPr>
          <a:xfrm>
            <a:off x="9998902" y="100791"/>
            <a:ext cx="2054086" cy="785537"/>
          </a:xfrm>
          <a:prstGeom prst="rect">
            <a:avLst/>
          </a:prstGeom>
          <a:noFill/>
          <a:ln>
            <a:noFill/>
          </a:ln>
        </p:spPr>
      </p:pic>
      <p:cxnSp>
        <p:nvCxnSpPr>
          <p:cNvPr id="323" name="Google Shape;323;p19"/>
          <p:cNvCxnSpPr/>
          <p:nvPr/>
        </p:nvCxnSpPr>
        <p:spPr>
          <a:xfrm rot="10800000">
            <a:off x="5390925" y="3534671"/>
            <a:ext cx="277794" cy="0"/>
          </a:xfrm>
          <a:prstGeom prst="straightConnector1">
            <a:avLst/>
          </a:prstGeom>
          <a:noFill/>
          <a:ln w="15875" cap="flat" cmpd="sng">
            <a:solidFill>
              <a:schemeClr val="dk1"/>
            </a:solidFill>
            <a:prstDash val="solid"/>
            <a:round/>
            <a:headEnd type="triangle" w="med" len="med"/>
            <a:tailEnd type="triangle" w="med" len="med"/>
          </a:ln>
        </p:spPr>
      </p:cxnSp>
      <p:cxnSp>
        <p:nvCxnSpPr>
          <p:cNvPr id="324" name="Google Shape;324;p19"/>
          <p:cNvCxnSpPr/>
          <p:nvPr/>
        </p:nvCxnSpPr>
        <p:spPr>
          <a:xfrm rot="10800000">
            <a:off x="7734047" y="3517681"/>
            <a:ext cx="277794" cy="0"/>
          </a:xfrm>
          <a:prstGeom prst="straightConnector1">
            <a:avLst/>
          </a:prstGeom>
          <a:noFill/>
          <a:ln w="15875" cap="flat" cmpd="sng">
            <a:solidFill>
              <a:schemeClr val="dk1"/>
            </a:solidFill>
            <a:prstDash val="solid"/>
            <a:round/>
            <a:headEnd type="triangle" w="med" len="med"/>
            <a:tailEnd type="triangle" w="med" len="med"/>
          </a:ln>
        </p:spPr>
      </p:cxnSp>
      <p:cxnSp>
        <p:nvCxnSpPr>
          <p:cNvPr id="325" name="Google Shape;325;p19"/>
          <p:cNvCxnSpPr>
            <a:stCxn id="306" idx="1"/>
            <a:endCxn id="310" idx="0"/>
          </p:cNvCxnSpPr>
          <p:nvPr/>
        </p:nvCxnSpPr>
        <p:spPr>
          <a:xfrm flipH="1">
            <a:off x="4344767" y="1292295"/>
            <a:ext cx="1377600" cy="1213800"/>
          </a:xfrm>
          <a:prstGeom prst="straightConnector1">
            <a:avLst/>
          </a:prstGeom>
          <a:noFill/>
          <a:ln w="15875" cap="flat" cmpd="sng">
            <a:solidFill>
              <a:schemeClr val="dk1"/>
            </a:solidFill>
            <a:prstDash val="solid"/>
            <a:round/>
            <a:headEnd type="none" w="sm" len="sm"/>
            <a:tailEnd type="triangle" w="med" len="med"/>
          </a:ln>
        </p:spPr>
      </p:cxnSp>
      <p:cxnSp>
        <p:nvCxnSpPr>
          <p:cNvPr id="326" name="Google Shape;326;p19"/>
          <p:cNvCxnSpPr>
            <a:stCxn id="306" idx="3"/>
          </p:cNvCxnSpPr>
          <p:nvPr/>
        </p:nvCxnSpPr>
        <p:spPr>
          <a:xfrm>
            <a:off x="7734047" y="1292295"/>
            <a:ext cx="1345800" cy="1196400"/>
          </a:xfrm>
          <a:prstGeom prst="straightConnector1">
            <a:avLst/>
          </a:prstGeom>
          <a:noFill/>
          <a:ln w="15875" cap="flat" cmpd="sng">
            <a:solidFill>
              <a:schemeClr val="dk1"/>
            </a:solidFill>
            <a:prstDash val="solid"/>
            <a:round/>
            <a:headEnd type="none" w="sm" len="sm"/>
            <a:tailEnd type="triangle" w="med" len="med"/>
          </a:ln>
        </p:spPr>
      </p:cxnSp>
      <p:cxnSp>
        <p:nvCxnSpPr>
          <p:cNvPr id="327" name="Google Shape;327;p19"/>
          <p:cNvCxnSpPr>
            <a:stCxn id="310" idx="2"/>
          </p:cNvCxnSpPr>
          <p:nvPr/>
        </p:nvCxnSpPr>
        <p:spPr>
          <a:xfrm>
            <a:off x="4344783" y="4473034"/>
            <a:ext cx="1333800" cy="1395600"/>
          </a:xfrm>
          <a:prstGeom prst="straightConnector1">
            <a:avLst/>
          </a:prstGeom>
          <a:noFill/>
          <a:ln w="15875" cap="flat" cmpd="sng">
            <a:solidFill>
              <a:schemeClr val="dk1"/>
            </a:solidFill>
            <a:prstDash val="solid"/>
            <a:round/>
            <a:headEnd type="none" w="sm" len="sm"/>
            <a:tailEnd type="triangle" w="med" len="med"/>
          </a:ln>
        </p:spPr>
      </p:cxnSp>
      <p:cxnSp>
        <p:nvCxnSpPr>
          <p:cNvPr id="328" name="Google Shape;328;p19"/>
          <p:cNvCxnSpPr>
            <a:stCxn id="318" idx="2"/>
          </p:cNvCxnSpPr>
          <p:nvPr/>
        </p:nvCxnSpPr>
        <p:spPr>
          <a:xfrm flipH="1">
            <a:off x="7651827" y="4473034"/>
            <a:ext cx="1401600" cy="1327500"/>
          </a:xfrm>
          <a:prstGeom prst="straightConnector1">
            <a:avLst/>
          </a:prstGeom>
          <a:noFill/>
          <a:ln w="15875" cap="flat" cmpd="sng">
            <a:solidFill>
              <a:schemeClr val="dk1"/>
            </a:solidFill>
            <a:prstDash val="solid"/>
            <a:round/>
            <a:headEnd type="none" w="sm" len="sm"/>
            <a:tailEnd type="triangle"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rgbClr val="EBE9E6"/>
            </a:gs>
            <a:gs pos="100000">
              <a:srgbClr val="C9C5C0"/>
            </a:gs>
          </a:gsLst>
          <a:path path="circle">
            <a:fillToRect l="50000" t="50000" r="50000" b="50000"/>
          </a:path>
          <a:tileRect/>
        </a:gradFill>
        <a:effectLst/>
      </p:bgPr>
    </p:bg>
    <p:spTree>
      <p:nvGrpSpPr>
        <p:cNvPr id="1" name="Shape 333"/>
        <p:cNvGrpSpPr/>
        <p:nvPr/>
      </p:nvGrpSpPr>
      <p:grpSpPr>
        <a:xfrm>
          <a:off x="0" y="0"/>
          <a:ext cx="0" cy="0"/>
          <a:chOff x="0" y="0"/>
          <a:chExt cx="0" cy="0"/>
        </a:xfrm>
      </p:grpSpPr>
      <p:pic>
        <p:nvPicPr>
          <p:cNvPr id="334" name="Google Shape;334;p20"/>
          <p:cNvPicPr preferRelativeResize="0"/>
          <p:nvPr/>
        </p:nvPicPr>
        <p:blipFill rotWithShape="1">
          <a:blip r:embed="rId3">
            <a:alphaModFix/>
          </a:blip>
          <a:srcRect/>
          <a:stretch/>
        </p:blipFill>
        <p:spPr>
          <a:xfrm>
            <a:off x="7097931" y="2771242"/>
            <a:ext cx="4694327" cy="3956647"/>
          </a:xfrm>
          <a:prstGeom prst="rect">
            <a:avLst/>
          </a:prstGeom>
          <a:noFill/>
          <a:ln>
            <a:noFill/>
          </a:ln>
        </p:spPr>
      </p:pic>
      <p:grpSp>
        <p:nvGrpSpPr>
          <p:cNvPr id="335" name="Google Shape;335;p20"/>
          <p:cNvGrpSpPr/>
          <p:nvPr/>
        </p:nvGrpSpPr>
        <p:grpSpPr>
          <a:xfrm>
            <a:off x="365014" y="2175462"/>
            <a:ext cx="2399431" cy="2528852"/>
            <a:chOff x="365014" y="2444750"/>
            <a:chExt cx="2085787" cy="2528852"/>
          </a:xfrm>
        </p:grpSpPr>
        <p:sp>
          <p:nvSpPr>
            <p:cNvPr id="336" name="Google Shape;336;p20"/>
            <p:cNvSpPr txBox="1"/>
            <p:nvPr/>
          </p:nvSpPr>
          <p:spPr>
            <a:xfrm>
              <a:off x="365014" y="3766381"/>
              <a:ext cx="2085787" cy="1207221"/>
            </a:xfrm>
            <a:prstGeom prst="rect">
              <a:avLst/>
            </a:prstGeom>
            <a:noFill/>
            <a:ln>
              <a:noFill/>
            </a:ln>
          </p:spPr>
          <p:txBody>
            <a:bodyPr spcFirstLastPara="1" wrap="square" lIns="0" tIns="11900" rIns="0" bIns="0" anchor="t" anchorCtr="0">
              <a:spAutoFit/>
            </a:bodyPr>
            <a:lstStyle/>
            <a:p>
              <a:pPr marL="11907" marR="0" lvl="0" indent="0" algn="ctr" rtl="0">
                <a:spcBef>
                  <a:spcPts val="0"/>
                </a:spcBef>
                <a:spcAft>
                  <a:spcPts val="0"/>
                </a:spcAft>
                <a:buNone/>
              </a:pPr>
              <a:r>
                <a:rPr lang="en-US" sz="3000" b="1" i="0">
                  <a:solidFill>
                    <a:schemeClr val="dk1"/>
                  </a:solidFill>
                  <a:latin typeface="Times New Roman"/>
                  <a:ea typeface="Times New Roman"/>
                  <a:cs typeface="Times New Roman"/>
                  <a:sym typeface="Times New Roman"/>
                </a:rPr>
                <a:t>Team </a:t>
              </a:r>
              <a:endParaRPr/>
            </a:p>
            <a:p>
              <a:pPr marL="11907" marR="0" lvl="0" indent="0" algn="ctr" rtl="0">
                <a:spcBef>
                  <a:spcPts val="94"/>
                </a:spcBef>
                <a:spcAft>
                  <a:spcPts val="0"/>
                </a:spcAft>
                <a:buNone/>
              </a:pPr>
              <a:r>
                <a:rPr lang="en-US" sz="3000" b="1" i="0">
                  <a:solidFill>
                    <a:schemeClr val="dk1"/>
                  </a:solidFill>
                  <a:latin typeface="Times New Roman"/>
                  <a:ea typeface="Times New Roman"/>
                  <a:cs typeface="Times New Roman"/>
                  <a:sym typeface="Times New Roman"/>
                </a:rPr>
                <a:t>Composition </a:t>
              </a:r>
              <a:endParaRPr/>
            </a:p>
            <a:p>
              <a:pPr marL="11907" marR="0" lvl="0" indent="0" algn="ctr" rtl="0">
                <a:spcBef>
                  <a:spcPts val="94"/>
                </a:spcBef>
                <a:spcAft>
                  <a:spcPts val="0"/>
                </a:spcAft>
                <a:buNone/>
              </a:pPr>
              <a:r>
                <a:rPr lang="en-US" sz="1600" b="1" i="0">
                  <a:solidFill>
                    <a:schemeClr val="dk1"/>
                  </a:solidFill>
                  <a:latin typeface="Times New Roman"/>
                  <a:ea typeface="Times New Roman"/>
                  <a:cs typeface="Times New Roman"/>
                  <a:sym typeface="Times New Roman"/>
                </a:rPr>
                <a:t>(VAT, Tax &amp; Legal Team)</a:t>
              </a:r>
              <a:endParaRPr/>
            </a:p>
          </p:txBody>
        </p:sp>
        <p:pic>
          <p:nvPicPr>
            <p:cNvPr id="337" name="Google Shape;337;p20"/>
            <p:cNvPicPr preferRelativeResize="0"/>
            <p:nvPr/>
          </p:nvPicPr>
          <p:blipFill rotWithShape="1">
            <a:blip r:embed="rId4">
              <a:alphaModFix/>
            </a:blip>
            <a:srcRect/>
            <a:stretch/>
          </p:blipFill>
          <p:spPr>
            <a:xfrm flipH="1">
              <a:off x="794583" y="2444750"/>
              <a:ext cx="1321632" cy="1321632"/>
            </a:xfrm>
            <a:prstGeom prst="rect">
              <a:avLst/>
            </a:prstGeom>
            <a:noFill/>
            <a:ln>
              <a:noFill/>
            </a:ln>
          </p:spPr>
        </p:pic>
      </p:grpSp>
      <p:cxnSp>
        <p:nvCxnSpPr>
          <p:cNvPr id="338" name="Google Shape;338;p20"/>
          <p:cNvCxnSpPr/>
          <p:nvPr/>
        </p:nvCxnSpPr>
        <p:spPr>
          <a:xfrm>
            <a:off x="7013963" y="2101194"/>
            <a:ext cx="0" cy="234316"/>
          </a:xfrm>
          <a:prstGeom prst="straightConnector1">
            <a:avLst/>
          </a:prstGeom>
          <a:noFill/>
          <a:ln w="15875" cap="flat" cmpd="sng">
            <a:solidFill>
              <a:schemeClr val="dk1"/>
            </a:solidFill>
            <a:prstDash val="solid"/>
            <a:round/>
            <a:headEnd type="none" w="sm" len="sm"/>
            <a:tailEnd type="triangle" w="med" len="med"/>
          </a:ln>
        </p:spPr>
      </p:cxnSp>
      <p:cxnSp>
        <p:nvCxnSpPr>
          <p:cNvPr id="339" name="Google Shape;339;p20"/>
          <p:cNvCxnSpPr/>
          <p:nvPr/>
        </p:nvCxnSpPr>
        <p:spPr>
          <a:xfrm>
            <a:off x="6971101" y="4399142"/>
            <a:ext cx="0" cy="234316"/>
          </a:xfrm>
          <a:prstGeom prst="straightConnector1">
            <a:avLst/>
          </a:prstGeom>
          <a:noFill/>
          <a:ln w="15875" cap="flat" cmpd="sng">
            <a:solidFill>
              <a:schemeClr val="dk1"/>
            </a:solidFill>
            <a:prstDash val="solid"/>
            <a:round/>
            <a:headEnd type="none" w="sm" len="sm"/>
            <a:tailEnd type="triangle" w="med" len="med"/>
          </a:ln>
        </p:spPr>
      </p:cxnSp>
      <p:grpSp>
        <p:nvGrpSpPr>
          <p:cNvPr id="340" name="Google Shape;340;p20"/>
          <p:cNvGrpSpPr/>
          <p:nvPr/>
        </p:nvGrpSpPr>
        <p:grpSpPr>
          <a:xfrm>
            <a:off x="3051348" y="66710"/>
            <a:ext cx="7702791" cy="6833996"/>
            <a:chOff x="11235239" y="219110"/>
            <a:chExt cx="7702791" cy="6833996"/>
          </a:xfrm>
        </p:grpSpPr>
        <p:grpSp>
          <p:nvGrpSpPr>
            <p:cNvPr id="341" name="Google Shape;341;p20"/>
            <p:cNvGrpSpPr/>
            <p:nvPr/>
          </p:nvGrpSpPr>
          <p:grpSpPr>
            <a:xfrm>
              <a:off x="16926351" y="2458057"/>
              <a:ext cx="2011679" cy="2011680"/>
              <a:chOff x="16582089" y="5908738"/>
              <a:chExt cx="2011679" cy="2011680"/>
            </a:xfrm>
          </p:grpSpPr>
          <p:sp>
            <p:nvSpPr>
              <p:cNvPr id="342" name="Google Shape;342;p20"/>
              <p:cNvSpPr/>
              <p:nvPr/>
            </p:nvSpPr>
            <p:spPr>
              <a:xfrm>
                <a:off x="16582089" y="5908738"/>
                <a:ext cx="2011679" cy="2011680"/>
              </a:xfrm>
              <a:prstGeom prst="roundRect">
                <a:avLst>
                  <a:gd name="adj" fmla="val 16667"/>
                </a:avLst>
              </a:prstGeom>
              <a:solidFill>
                <a:srgbClr val="B4B4B4"/>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43" name="Google Shape;343;p20"/>
              <p:cNvSpPr/>
              <p:nvPr/>
            </p:nvSpPr>
            <p:spPr>
              <a:xfrm>
                <a:off x="16587531" y="7202632"/>
                <a:ext cx="1956508" cy="624047"/>
              </a:xfrm>
              <a:custGeom>
                <a:avLst/>
                <a:gdLst/>
                <a:ahLst/>
                <a:cxnLst/>
                <a:rect l="l" t="t" r="r" b="b"/>
                <a:pathLst>
                  <a:path w="1755775" h="804545" extrusionOk="0">
                    <a:moveTo>
                      <a:pt x="1615033" y="0"/>
                    </a:moveTo>
                    <a:lnTo>
                      <a:pt x="140233" y="0"/>
                    </a:lnTo>
                    <a:lnTo>
                      <a:pt x="85649" y="9489"/>
                    </a:lnTo>
                    <a:lnTo>
                      <a:pt x="41074" y="35367"/>
                    </a:lnTo>
                    <a:lnTo>
                      <a:pt x="11020" y="73750"/>
                    </a:lnTo>
                    <a:lnTo>
                      <a:pt x="0" y="120751"/>
                    </a:lnTo>
                    <a:lnTo>
                      <a:pt x="0" y="683666"/>
                    </a:lnTo>
                    <a:lnTo>
                      <a:pt x="11020" y="730665"/>
                    </a:lnTo>
                    <a:lnTo>
                      <a:pt x="41074" y="769043"/>
                    </a:lnTo>
                    <a:lnTo>
                      <a:pt x="85649" y="794917"/>
                    </a:lnTo>
                    <a:lnTo>
                      <a:pt x="140233" y="804405"/>
                    </a:lnTo>
                    <a:lnTo>
                      <a:pt x="1615033" y="804405"/>
                    </a:lnTo>
                    <a:lnTo>
                      <a:pt x="1669615" y="794917"/>
                    </a:lnTo>
                    <a:lnTo>
                      <a:pt x="1714185" y="769043"/>
                    </a:lnTo>
                    <a:lnTo>
                      <a:pt x="1744235" y="730665"/>
                    </a:lnTo>
                    <a:lnTo>
                      <a:pt x="1755254" y="683666"/>
                    </a:lnTo>
                    <a:lnTo>
                      <a:pt x="1755254" y="120751"/>
                    </a:lnTo>
                    <a:lnTo>
                      <a:pt x="1744235" y="73750"/>
                    </a:lnTo>
                    <a:lnTo>
                      <a:pt x="1714185" y="35367"/>
                    </a:lnTo>
                    <a:lnTo>
                      <a:pt x="1669615" y="9489"/>
                    </a:lnTo>
                    <a:lnTo>
                      <a:pt x="1615033" y="0"/>
                    </a:lnTo>
                    <a:close/>
                  </a:path>
                </a:pathLst>
              </a:custGeom>
              <a:noFill/>
              <a:ln>
                <a:noFill/>
              </a:ln>
            </p:spPr>
            <p:txBody>
              <a:bodyPr spcFirstLastPara="1" wrap="square" lIns="0" tIns="0" rIns="0" bIns="0" anchor="t" anchorCtr="0">
                <a:noAutofit/>
              </a:bodyPr>
              <a:lstStyle/>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Pritam Das</a:t>
                </a:r>
                <a:endParaRPr sz="11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BBA, MBA</a:t>
                </a:r>
                <a:r>
                  <a:rPr lang="en-US" sz="1100">
                    <a:solidFill>
                      <a:schemeClr val="dk1"/>
                    </a:solidFill>
                    <a:latin typeface="Gill Sans"/>
                    <a:ea typeface="Gill Sans"/>
                    <a:cs typeface="Gill Sans"/>
                    <a:sym typeface="Gill Sans"/>
                  </a:rPr>
                  <a:t> </a:t>
                </a:r>
                <a:r>
                  <a:rPr lang="en-US" sz="900">
                    <a:solidFill>
                      <a:srgbClr val="000000"/>
                    </a:solidFill>
                    <a:latin typeface="Times New Roman"/>
                    <a:ea typeface="Times New Roman"/>
                    <a:cs typeface="Times New Roman"/>
                    <a:sym typeface="Times New Roman"/>
                  </a:rPr>
                  <a:t>CA Partly Qualified </a:t>
                </a:r>
                <a:r>
                  <a:rPr lang="en-US" sz="1000">
                    <a:solidFill>
                      <a:srgbClr val="000000"/>
                    </a:solidFill>
                    <a:latin typeface="Times New Roman"/>
                    <a:ea typeface="Times New Roman"/>
                    <a:cs typeface="Times New Roman"/>
                    <a:sym typeface="Times New Roman"/>
                  </a:rPr>
                  <a:t>Manager (Tax, VAT Affairs)</a:t>
                </a:r>
                <a:endParaRPr sz="1100">
                  <a:solidFill>
                    <a:schemeClr val="dk1"/>
                  </a:solidFill>
                  <a:latin typeface="Gill Sans"/>
                  <a:ea typeface="Gill Sans"/>
                  <a:cs typeface="Gill Sans"/>
                  <a:sym typeface="Gill Sans"/>
                </a:endParaRPr>
              </a:p>
            </p:txBody>
          </p:sp>
        </p:grpSp>
        <p:grpSp>
          <p:nvGrpSpPr>
            <p:cNvPr id="344" name="Google Shape;344;p20"/>
            <p:cNvGrpSpPr/>
            <p:nvPr/>
          </p:nvGrpSpPr>
          <p:grpSpPr>
            <a:xfrm>
              <a:off x="14079704" y="4849489"/>
              <a:ext cx="2192710" cy="2203617"/>
              <a:chOff x="11351784" y="6260103"/>
              <a:chExt cx="2192710" cy="2203617"/>
            </a:xfrm>
          </p:grpSpPr>
          <p:sp>
            <p:nvSpPr>
              <p:cNvPr id="345" name="Google Shape;345;p20"/>
              <p:cNvSpPr/>
              <p:nvPr/>
            </p:nvSpPr>
            <p:spPr>
              <a:xfrm>
                <a:off x="11351784" y="6260103"/>
                <a:ext cx="2161912" cy="2065089"/>
              </a:xfrm>
              <a:prstGeom prst="roundRect">
                <a:avLst>
                  <a:gd name="adj" fmla="val 16667"/>
                </a:avLst>
              </a:prstGeom>
              <a:solidFill>
                <a:srgbClr val="B4B4B4"/>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46" name="Google Shape;346;p20"/>
              <p:cNvSpPr/>
              <p:nvPr/>
            </p:nvSpPr>
            <p:spPr>
              <a:xfrm>
                <a:off x="11408017" y="7599402"/>
                <a:ext cx="2136477" cy="864318"/>
              </a:xfrm>
              <a:custGeom>
                <a:avLst/>
                <a:gdLst/>
                <a:ahLst/>
                <a:cxnLst/>
                <a:rect l="l" t="t" r="r" b="b"/>
                <a:pathLst>
                  <a:path w="1755775" h="804545" extrusionOk="0">
                    <a:moveTo>
                      <a:pt x="1615033" y="0"/>
                    </a:moveTo>
                    <a:lnTo>
                      <a:pt x="140233" y="0"/>
                    </a:lnTo>
                    <a:lnTo>
                      <a:pt x="85649" y="9489"/>
                    </a:lnTo>
                    <a:lnTo>
                      <a:pt x="41074" y="35367"/>
                    </a:lnTo>
                    <a:lnTo>
                      <a:pt x="11020" y="73750"/>
                    </a:lnTo>
                    <a:lnTo>
                      <a:pt x="0" y="120751"/>
                    </a:lnTo>
                    <a:lnTo>
                      <a:pt x="0" y="683666"/>
                    </a:lnTo>
                    <a:lnTo>
                      <a:pt x="11020" y="730665"/>
                    </a:lnTo>
                    <a:lnTo>
                      <a:pt x="41074" y="769043"/>
                    </a:lnTo>
                    <a:lnTo>
                      <a:pt x="85649" y="794917"/>
                    </a:lnTo>
                    <a:lnTo>
                      <a:pt x="140233" y="804405"/>
                    </a:lnTo>
                    <a:lnTo>
                      <a:pt x="1615033" y="804405"/>
                    </a:lnTo>
                    <a:lnTo>
                      <a:pt x="1669615" y="794917"/>
                    </a:lnTo>
                    <a:lnTo>
                      <a:pt x="1714185" y="769043"/>
                    </a:lnTo>
                    <a:lnTo>
                      <a:pt x="1744235" y="730665"/>
                    </a:lnTo>
                    <a:lnTo>
                      <a:pt x="1755254" y="683666"/>
                    </a:lnTo>
                    <a:lnTo>
                      <a:pt x="1755254" y="120751"/>
                    </a:lnTo>
                    <a:lnTo>
                      <a:pt x="1744235" y="73750"/>
                    </a:lnTo>
                    <a:lnTo>
                      <a:pt x="1714185" y="35367"/>
                    </a:lnTo>
                    <a:lnTo>
                      <a:pt x="1669615" y="9489"/>
                    </a:lnTo>
                    <a:lnTo>
                      <a:pt x="1615033" y="0"/>
                    </a:lnTo>
                    <a:close/>
                  </a:path>
                </a:pathLst>
              </a:custGeom>
              <a:noFill/>
              <a:ln>
                <a:noFill/>
              </a:ln>
            </p:spPr>
            <p:txBody>
              <a:bodyPr spcFirstLastPara="1" wrap="square" lIns="0" tIns="0" rIns="0" bIns="0" anchor="t" anchorCtr="0">
                <a:noAutofit/>
              </a:bodyPr>
              <a:lstStyle/>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Md. Sabbir Hossain, </a:t>
                </a:r>
                <a:endParaRPr/>
              </a:p>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BBA, MBA, CA Partly Qualified</a:t>
                </a:r>
                <a:endParaRPr/>
              </a:p>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(Professional Service)</a:t>
                </a:r>
                <a:endParaRPr sz="11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 </a:t>
                </a:r>
                <a:endParaRPr sz="1100">
                  <a:solidFill>
                    <a:schemeClr val="dk1"/>
                  </a:solidFill>
                  <a:latin typeface="Gill Sans"/>
                  <a:ea typeface="Gill Sans"/>
                  <a:cs typeface="Gill Sans"/>
                  <a:sym typeface="Gill Sans"/>
                </a:endParaRPr>
              </a:p>
            </p:txBody>
          </p:sp>
        </p:grpSp>
        <p:grpSp>
          <p:nvGrpSpPr>
            <p:cNvPr id="347" name="Google Shape;347;p20"/>
            <p:cNvGrpSpPr/>
            <p:nvPr/>
          </p:nvGrpSpPr>
          <p:grpSpPr>
            <a:xfrm>
              <a:off x="14061696" y="2507515"/>
              <a:ext cx="2215877" cy="1987022"/>
              <a:chOff x="2849029" y="2533491"/>
              <a:chExt cx="2215877" cy="1987022"/>
            </a:xfrm>
          </p:grpSpPr>
          <p:sp>
            <p:nvSpPr>
              <p:cNvPr id="348" name="Google Shape;348;p20"/>
              <p:cNvSpPr/>
              <p:nvPr/>
            </p:nvSpPr>
            <p:spPr>
              <a:xfrm>
                <a:off x="2849029" y="2533491"/>
                <a:ext cx="2188983" cy="1987022"/>
              </a:xfrm>
              <a:prstGeom prst="roundRect">
                <a:avLst>
                  <a:gd name="adj" fmla="val 16667"/>
                </a:avLst>
              </a:prstGeom>
              <a:solidFill>
                <a:srgbClr val="B4B4B4"/>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49" name="Google Shape;349;p20"/>
              <p:cNvSpPr/>
              <p:nvPr/>
            </p:nvSpPr>
            <p:spPr>
              <a:xfrm>
                <a:off x="2875923" y="3888617"/>
                <a:ext cx="2188983" cy="609798"/>
              </a:xfrm>
              <a:custGeom>
                <a:avLst/>
                <a:gdLst/>
                <a:ahLst/>
                <a:cxnLst/>
                <a:rect l="l" t="t" r="r" b="b"/>
                <a:pathLst>
                  <a:path w="1755775" h="804545" extrusionOk="0">
                    <a:moveTo>
                      <a:pt x="1615033" y="0"/>
                    </a:moveTo>
                    <a:lnTo>
                      <a:pt x="140233" y="0"/>
                    </a:lnTo>
                    <a:lnTo>
                      <a:pt x="85649" y="9489"/>
                    </a:lnTo>
                    <a:lnTo>
                      <a:pt x="41074" y="35367"/>
                    </a:lnTo>
                    <a:lnTo>
                      <a:pt x="11020" y="73750"/>
                    </a:lnTo>
                    <a:lnTo>
                      <a:pt x="0" y="120751"/>
                    </a:lnTo>
                    <a:lnTo>
                      <a:pt x="0" y="683666"/>
                    </a:lnTo>
                    <a:lnTo>
                      <a:pt x="11020" y="730665"/>
                    </a:lnTo>
                    <a:lnTo>
                      <a:pt x="41074" y="769043"/>
                    </a:lnTo>
                    <a:lnTo>
                      <a:pt x="85649" y="794917"/>
                    </a:lnTo>
                    <a:lnTo>
                      <a:pt x="140233" y="804405"/>
                    </a:lnTo>
                    <a:lnTo>
                      <a:pt x="1615033" y="804405"/>
                    </a:lnTo>
                    <a:lnTo>
                      <a:pt x="1669615" y="794917"/>
                    </a:lnTo>
                    <a:lnTo>
                      <a:pt x="1714185" y="769043"/>
                    </a:lnTo>
                    <a:lnTo>
                      <a:pt x="1744235" y="730665"/>
                    </a:lnTo>
                    <a:lnTo>
                      <a:pt x="1755254" y="683666"/>
                    </a:lnTo>
                    <a:lnTo>
                      <a:pt x="1755254" y="120751"/>
                    </a:lnTo>
                    <a:lnTo>
                      <a:pt x="1744235" y="73750"/>
                    </a:lnTo>
                    <a:lnTo>
                      <a:pt x="1714185" y="35367"/>
                    </a:lnTo>
                    <a:lnTo>
                      <a:pt x="1669615" y="9489"/>
                    </a:lnTo>
                    <a:lnTo>
                      <a:pt x="1615033" y="0"/>
                    </a:lnTo>
                    <a:close/>
                  </a:path>
                </a:pathLst>
              </a:custGeom>
              <a:noFill/>
              <a:ln>
                <a:noFill/>
              </a:ln>
            </p:spPr>
            <p:txBody>
              <a:bodyPr spcFirstLastPara="1" wrap="square" lIns="0" tIns="0" rIns="0" bIns="0" anchor="t" anchorCtr="0">
                <a:noAutofit/>
              </a:bodyPr>
              <a:lstStyle/>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Obaidur Rahman, </a:t>
                </a:r>
                <a:endParaRPr/>
              </a:p>
              <a:p>
                <a:pPr marL="0" marR="0" lvl="0" indent="0" algn="ctr" rtl="0">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MBS, LL.B, ITP</a:t>
                </a:r>
                <a:endParaRPr/>
              </a:p>
              <a:p>
                <a:pPr marL="0" marR="0" lvl="0" indent="0" algn="ctr" rtl="0">
                  <a:spcBef>
                    <a:spcPts val="0"/>
                  </a:spcBef>
                  <a:spcAft>
                    <a:spcPts val="0"/>
                  </a:spcAft>
                  <a:buNone/>
                </a:pPr>
                <a:r>
                  <a:rPr lang="en-US" sz="1000">
                    <a:solidFill>
                      <a:schemeClr val="dk1"/>
                    </a:solidFill>
                    <a:latin typeface="Times New Roman"/>
                    <a:ea typeface="Times New Roman"/>
                    <a:cs typeface="Times New Roman"/>
                    <a:sym typeface="Times New Roman"/>
                  </a:rPr>
                  <a:t>Manager (Tax Circle Office)</a:t>
                </a:r>
                <a:endParaRPr/>
              </a:p>
            </p:txBody>
          </p:sp>
        </p:grpSp>
        <p:cxnSp>
          <p:nvCxnSpPr>
            <p:cNvPr id="350" name="Google Shape;350;p20"/>
            <p:cNvCxnSpPr/>
            <p:nvPr/>
          </p:nvCxnSpPr>
          <p:spPr>
            <a:xfrm>
              <a:off x="13357515" y="3525414"/>
              <a:ext cx="688524" cy="1"/>
            </a:xfrm>
            <a:prstGeom prst="straightConnector1">
              <a:avLst/>
            </a:prstGeom>
            <a:noFill/>
            <a:ln w="15875" cap="flat" cmpd="sng">
              <a:solidFill>
                <a:schemeClr val="dk1"/>
              </a:solidFill>
              <a:prstDash val="solid"/>
              <a:round/>
              <a:headEnd type="triangle" w="med" len="med"/>
              <a:tailEnd type="triangle" w="med" len="med"/>
            </a:ln>
          </p:spPr>
        </p:cxnSp>
        <p:cxnSp>
          <p:nvCxnSpPr>
            <p:cNvPr id="351" name="Google Shape;351;p20"/>
            <p:cNvCxnSpPr/>
            <p:nvPr/>
          </p:nvCxnSpPr>
          <p:spPr>
            <a:xfrm>
              <a:off x="16237827" y="3517007"/>
              <a:ext cx="688524" cy="1"/>
            </a:xfrm>
            <a:prstGeom prst="straightConnector1">
              <a:avLst/>
            </a:prstGeom>
            <a:noFill/>
            <a:ln w="15875" cap="flat" cmpd="sng">
              <a:solidFill>
                <a:schemeClr val="dk1"/>
              </a:solidFill>
              <a:prstDash val="solid"/>
              <a:round/>
              <a:headEnd type="triangle" w="med" len="med"/>
              <a:tailEnd type="triangle" w="med" len="med"/>
            </a:ln>
          </p:spPr>
        </p:cxnSp>
        <p:cxnSp>
          <p:nvCxnSpPr>
            <p:cNvPr id="352" name="Google Shape;352;p20"/>
            <p:cNvCxnSpPr/>
            <p:nvPr/>
          </p:nvCxnSpPr>
          <p:spPr>
            <a:xfrm flipH="1">
              <a:off x="12303521" y="1238157"/>
              <a:ext cx="1852797" cy="1240155"/>
            </a:xfrm>
            <a:prstGeom prst="straightConnector1">
              <a:avLst/>
            </a:prstGeom>
            <a:noFill/>
            <a:ln w="15875" cap="flat" cmpd="sng">
              <a:solidFill>
                <a:schemeClr val="dk1"/>
              </a:solidFill>
              <a:prstDash val="solid"/>
              <a:round/>
              <a:headEnd type="none" w="sm" len="sm"/>
              <a:tailEnd type="triangle" w="med" len="med"/>
            </a:ln>
          </p:spPr>
        </p:cxnSp>
        <p:cxnSp>
          <p:nvCxnSpPr>
            <p:cNvPr id="353" name="Google Shape;353;p20"/>
            <p:cNvCxnSpPr/>
            <p:nvPr/>
          </p:nvCxnSpPr>
          <p:spPr>
            <a:xfrm>
              <a:off x="16167998" y="1238157"/>
              <a:ext cx="1852796" cy="1240155"/>
            </a:xfrm>
            <a:prstGeom prst="straightConnector1">
              <a:avLst/>
            </a:prstGeom>
            <a:noFill/>
            <a:ln w="15875" cap="flat" cmpd="sng">
              <a:solidFill>
                <a:schemeClr val="dk1"/>
              </a:solidFill>
              <a:prstDash val="solid"/>
              <a:round/>
              <a:headEnd type="none" w="sm" len="sm"/>
              <a:tailEnd type="triangle" w="med" len="med"/>
            </a:ln>
          </p:spPr>
        </p:cxnSp>
        <p:cxnSp>
          <p:nvCxnSpPr>
            <p:cNvPr id="354" name="Google Shape;354;p20"/>
            <p:cNvCxnSpPr/>
            <p:nvPr/>
          </p:nvCxnSpPr>
          <p:spPr>
            <a:xfrm>
              <a:off x="12121931" y="4551542"/>
              <a:ext cx="1946802" cy="1210021"/>
            </a:xfrm>
            <a:prstGeom prst="straightConnector1">
              <a:avLst/>
            </a:prstGeom>
            <a:noFill/>
            <a:ln w="15875" cap="flat" cmpd="sng">
              <a:solidFill>
                <a:schemeClr val="dk1"/>
              </a:solidFill>
              <a:prstDash val="solid"/>
              <a:round/>
              <a:headEnd type="none" w="sm" len="sm"/>
              <a:tailEnd type="triangle" w="med" len="med"/>
            </a:ln>
          </p:spPr>
        </p:cxnSp>
        <p:cxnSp>
          <p:nvCxnSpPr>
            <p:cNvPr id="355" name="Google Shape;355;p20"/>
            <p:cNvCxnSpPr/>
            <p:nvPr/>
          </p:nvCxnSpPr>
          <p:spPr>
            <a:xfrm flipH="1">
              <a:off x="16257618" y="4487185"/>
              <a:ext cx="1763176" cy="1274378"/>
            </a:xfrm>
            <a:prstGeom prst="straightConnector1">
              <a:avLst/>
            </a:prstGeom>
            <a:noFill/>
            <a:ln w="15875" cap="flat" cmpd="sng">
              <a:solidFill>
                <a:schemeClr val="dk1"/>
              </a:solidFill>
              <a:prstDash val="solid"/>
              <a:round/>
              <a:headEnd type="none" w="sm" len="sm"/>
              <a:tailEnd type="triangle" w="med" len="med"/>
            </a:ln>
          </p:spPr>
        </p:cxnSp>
        <p:grpSp>
          <p:nvGrpSpPr>
            <p:cNvPr id="356" name="Google Shape;356;p20"/>
            <p:cNvGrpSpPr/>
            <p:nvPr/>
          </p:nvGrpSpPr>
          <p:grpSpPr>
            <a:xfrm>
              <a:off x="14141986" y="219110"/>
              <a:ext cx="2057254" cy="2018284"/>
              <a:chOff x="16543359" y="219110"/>
              <a:chExt cx="2057254" cy="2018284"/>
            </a:xfrm>
          </p:grpSpPr>
          <p:grpSp>
            <p:nvGrpSpPr>
              <p:cNvPr id="357" name="Google Shape;357;p20"/>
              <p:cNvGrpSpPr/>
              <p:nvPr/>
            </p:nvGrpSpPr>
            <p:grpSpPr>
              <a:xfrm>
                <a:off x="16543359" y="219110"/>
                <a:ext cx="2026012" cy="2011680"/>
                <a:chOff x="3969412" y="-12760"/>
                <a:chExt cx="2026012" cy="2011680"/>
              </a:xfrm>
            </p:grpSpPr>
            <p:sp>
              <p:nvSpPr>
                <p:cNvPr id="358" name="Google Shape;358;p20"/>
                <p:cNvSpPr/>
                <p:nvPr/>
              </p:nvSpPr>
              <p:spPr>
                <a:xfrm>
                  <a:off x="3969412" y="-12760"/>
                  <a:ext cx="2026012" cy="2011680"/>
                </a:xfrm>
                <a:prstGeom prst="roundRect">
                  <a:avLst>
                    <a:gd name="adj" fmla="val 16667"/>
                  </a:avLst>
                </a:prstGeom>
                <a:solidFill>
                  <a:srgbClr val="B4B4B4"/>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pic>
              <p:nvPicPr>
                <p:cNvPr id="359" name="Google Shape;359;p20" descr="A person in a suit and tie&#10;&#10;Description automatically generated"/>
                <p:cNvPicPr preferRelativeResize="0"/>
                <p:nvPr/>
              </p:nvPicPr>
              <p:blipFill rotWithShape="1">
                <a:blip r:embed="rId5">
                  <a:alphaModFix/>
                </a:blip>
                <a:srcRect/>
                <a:stretch/>
              </p:blipFill>
              <p:spPr>
                <a:xfrm>
                  <a:off x="4323866" y="64584"/>
                  <a:ext cx="1317104" cy="1380795"/>
                </a:xfrm>
                <a:prstGeom prst="ellipse">
                  <a:avLst/>
                </a:prstGeom>
                <a:noFill/>
                <a:ln w="12700" cap="flat" cmpd="sng">
                  <a:solidFill>
                    <a:schemeClr val="dk1"/>
                  </a:solidFill>
                  <a:prstDash val="solid"/>
                  <a:round/>
                  <a:headEnd type="none" w="sm" len="sm"/>
                  <a:tailEnd type="none" w="sm" len="sm"/>
                </a:ln>
              </p:spPr>
            </p:pic>
          </p:grpSp>
          <p:sp>
            <p:nvSpPr>
              <p:cNvPr id="360" name="Google Shape;360;p20"/>
              <p:cNvSpPr/>
              <p:nvPr/>
            </p:nvSpPr>
            <p:spPr>
              <a:xfrm>
                <a:off x="16584196" y="1709572"/>
                <a:ext cx="2016417" cy="527822"/>
              </a:xfrm>
              <a:custGeom>
                <a:avLst/>
                <a:gdLst/>
                <a:ahLst/>
                <a:cxnLst/>
                <a:rect l="l" t="t" r="r" b="b"/>
                <a:pathLst>
                  <a:path w="1755775" h="804545" extrusionOk="0">
                    <a:moveTo>
                      <a:pt x="1615033" y="0"/>
                    </a:moveTo>
                    <a:lnTo>
                      <a:pt x="140233" y="0"/>
                    </a:lnTo>
                    <a:lnTo>
                      <a:pt x="85649" y="9489"/>
                    </a:lnTo>
                    <a:lnTo>
                      <a:pt x="41074" y="35367"/>
                    </a:lnTo>
                    <a:lnTo>
                      <a:pt x="11020" y="73750"/>
                    </a:lnTo>
                    <a:lnTo>
                      <a:pt x="0" y="120751"/>
                    </a:lnTo>
                    <a:lnTo>
                      <a:pt x="0" y="683666"/>
                    </a:lnTo>
                    <a:lnTo>
                      <a:pt x="11020" y="730665"/>
                    </a:lnTo>
                    <a:lnTo>
                      <a:pt x="41074" y="769043"/>
                    </a:lnTo>
                    <a:lnTo>
                      <a:pt x="85649" y="794917"/>
                    </a:lnTo>
                    <a:lnTo>
                      <a:pt x="140233" y="804405"/>
                    </a:lnTo>
                    <a:lnTo>
                      <a:pt x="1615033" y="804405"/>
                    </a:lnTo>
                    <a:lnTo>
                      <a:pt x="1669615" y="794917"/>
                    </a:lnTo>
                    <a:lnTo>
                      <a:pt x="1714185" y="769043"/>
                    </a:lnTo>
                    <a:lnTo>
                      <a:pt x="1744235" y="730665"/>
                    </a:lnTo>
                    <a:lnTo>
                      <a:pt x="1755254" y="683666"/>
                    </a:lnTo>
                    <a:lnTo>
                      <a:pt x="1755254" y="120751"/>
                    </a:lnTo>
                    <a:lnTo>
                      <a:pt x="1744235" y="73750"/>
                    </a:lnTo>
                    <a:lnTo>
                      <a:pt x="1714185" y="35367"/>
                    </a:lnTo>
                    <a:lnTo>
                      <a:pt x="1669615" y="9489"/>
                    </a:lnTo>
                    <a:lnTo>
                      <a:pt x="1615033" y="0"/>
                    </a:lnTo>
                    <a:close/>
                  </a:path>
                </a:pathLst>
              </a:custGeom>
              <a:noFill/>
              <a:ln>
                <a:noFill/>
              </a:ln>
            </p:spPr>
            <p:txBody>
              <a:bodyPr spcFirstLastPara="1" wrap="square" lIns="0" tIns="0" rIns="0" bIns="0" anchor="t" anchorCtr="0">
                <a:noAutofit/>
              </a:bodyPr>
              <a:lstStyle/>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K D Roy, FCA(ICAB),ACA(ICAEW) </a:t>
                </a:r>
                <a:endParaRPr sz="11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Tax Partner</a:t>
                </a:r>
                <a:endParaRPr sz="1100">
                  <a:solidFill>
                    <a:schemeClr val="dk1"/>
                  </a:solidFill>
                  <a:latin typeface="Gill Sans"/>
                  <a:ea typeface="Gill Sans"/>
                  <a:cs typeface="Gill Sans"/>
                  <a:sym typeface="Gill Sans"/>
                </a:endParaRPr>
              </a:p>
            </p:txBody>
          </p:sp>
        </p:grpSp>
        <p:grpSp>
          <p:nvGrpSpPr>
            <p:cNvPr id="361" name="Google Shape;361;p20"/>
            <p:cNvGrpSpPr/>
            <p:nvPr/>
          </p:nvGrpSpPr>
          <p:grpSpPr>
            <a:xfrm>
              <a:off x="11235239" y="2483859"/>
              <a:ext cx="2235325" cy="2023954"/>
              <a:chOff x="11176630" y="5205178"/>
              <a:chExt cx="2235325" cy="2023954"/>
            </a:xfrm>
          </p:grpSpPr>
          <p:sp>
            <p:nvSpPr>
              <p:cNvPr id="362" name="Google Shape;362;p20"/>
              <p:cNvSpPr/>
              <p:nvPr/>
            </p:nvSpPr>
            <p:spPr>
              <a:xfrm>
                <a:off x="11229849" y="5205178"/>
                <a:ext cx="2074156" cy="2023954"/>
              </a:xfrm>
              <a:prstGeom prst="roundRect">
                <a:avLst>
                  <a:gd name="adj" fmla="val 16667"/>
                </a:avLst>
              </a:prstGeom>
              <a:solidFill>
                <a:srgbClr val="B4B4B4"/>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63" name="Google Shape;363;p20"/>
              <p:cNvSpPr/>
              <p:nvPr/>
            </p:nvSpPr>
            <p:spPr>
              <a:xfrm>
                <a:off x="11176630" y="6429383"/>
                <a:ext cx="2235325" cy="689585"/>
              </a:xfrm>
              <a:custGeom>
                <a:avLst/>
                <a:gdLst/>
                <a:ahLst/>
                <a:cxnLst/>
                <a:rect l="l" t="t" r="r" b="b"/>
                <a:pathLst>
                  <a:path w="1755775" h="804545" extrusionOk="0">
                    <a:moveTo>
                      <a:pt x="1615033" y="0"/>
                    </a:moveTo>
                    <a:lnTo>
                      <a:pt x="140233" y="0"/>
                    </a:lnTo>
                    <a:lnTo>
                      <a:pt x="85649" y="9489"/>
                    </a:lnTo>
                    <a:lnTo>
                      <a:pt x="41074" y="35367"/>
                    </a:lnTo>
                    <a:lnTo>
                      <a:pt x="11020" y="73750"/>
                    </a:lnTo>
                    <a:lnTo>
                      <a:pt x="0" y="120751"/>
                    </a:lnTo>
                    <a:lnTo>
                      <a:pt x="0" y="683666"/>
                    </a:lnTo>
                    <a:lnTo>
                      <a:pt x="11020" y="730665"/>
                    </a:lnTo>
                    <a:lnTo>
                      <a:pt x="41074" y="769043"/>
                    </a:lnTo>
                    <a:lnTo>
                      <a:pt x="85649" y="794917"/>
                    </a:lnTo>
                    <a:lnTo>
                      <a:pt x="140233" y="804405"/>
                    </a:lnTo>
                    <a:lnTo>
                      <a:pt x="1615033" y="804405"/>
                    </a:lnTo>
                    <a:lnTo>
                      <a:pt x="1669615" y="794917"/>
                    </a:lnTo>
                    <a:lnTo>
                      <a:pt x="1714185" y="769043"/>
                    </a:lnTo>
                    <a:lnTo>
                      <a:pt x="1744235" y="730665"/>
                    </a:lnTo>
                    <a:lnTo>
                      <a:pt x="1755254" y="683666"/>
                    </a:lnTo>
                    <a:lnTo>
                      <a:pt x="1755254" y="120751"/>
                    </a:lnTo>
                    <a:lnTo>
                      <a:pt x="1744235" y="73750"/>
                    </a:lnTo>
                    <a:lnTo>
                      <a:pt x="1714185" y="35367"/>
                    </a:lnTo>
                    <a:lnTo>
                      <a:pt x="1669615" y="9489"/>
                    </a:lnTo>
                    <a:lnTo>
                      <a:pt x="1615033" y="0"/>
                    </a:lnTo>
                    <a:close/>
                  </a:path>
                </a:pathLst>
              </a:custGeom>
              <a:noFill/>
              <a:ln>
                <a:noFill/>
              </a:ln>
            </p:spPr>
            <p:txBody>
              <a:bodyPr spcFirstLastPara="1" wrap="square" lIns="0" tIns="0" rIns="0" bIns="0" anchor="t" anchorCtr="0">
                <a:noAutofit/>
              </a:bodyPr>
              <a:lstStyle/>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MD. Nurunnabi Chowdhury</a:t>
                </a:r>
                <a:endParaRPr sz="11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BBS, MBA, L.L.B </a:t>
                </a:r>
                <a:r>
                  <a:rPr lang="en-US" sz="1100">
                    <a:solidFill>
                      <a:schemeClr val="dk1"/>
                    </a:solidFill>
                    <a:latin typeface="Gill Sans"/>
                    <a:ea typeface="Gill Sans"/>
                    <a:cs typeface="Gill Sans"/>
                    <a:sym typeface="Gill Sans"/>
                  </a:rPr>
                  <a:t>,</a:t>
                </a:r>
                <a:r>
                  <a:rPr lang="en-US" sz="900">
                    <a:solidFill>
                      <a:srgbClr val="000000"/>
                    </a:solidFill>
                    <a:latin typeface="Times New Roman"/>
                    <a:ea typeface="Times New Roman"/>
                    <a:cs typeface="Times New Roman"/>
                    <a:sym typeface="Times New Roman"/>
                  </a:rPr>
                  <a:t>CA, Partly Qualified</a:t>
                </a:r>
                <a:endParaRPr sz="11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Sr. Manager </a:t>
                </a:r>
                <a:endParaRPr sz="11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(Tax, VAT &amp; Regulatory Affairs)</a:t>
                </a:r>
                <a:endParaRPr sz="1100">
                  <a:solidFill>
                    <a:schemeClr val="dk1"/>
                  </a:solidFill>
                  <a:latin typeface="Gill Sans"/>
                  <a:ea typeface="Gill Sans"/>
                  <a:cs typeface="Gill Sans"/>
                  <a:sym typeface="Gill Sans"/>
                </a:endParaRPr>
              </a:p>
            </p:txBody>
          </p:sp>
        </p:grpSp>
      </p:grpSp>
      <p:pic>
        <p:nvPicPr>
          <p:cNvPr id="364" name="Google Shape;364;p20" descr="A person in a suit and tie&#10;&#10;Description automatically generated"/>
          <p:cNvPicPr preferRelativeResize="0"/>
          <p:nvPr/>
        </p:nvPicPr>
        <p:blipFill rotWithShape="1">
          <a:blip r:embed="rId6">
            <a:alphaModFix/>
          </a:blip>
          <a:srcRect l="2080" t="31" r="10700" b="12749"/>
          <a:stretch/>
        </p:blipFill>
        <p:spPr>
          <a:xfrm>
            <a:off x="6451657" y="2456014"/>
            <a:ext cx="1123893" cy="1159602"/>
          </a:xfrm>
          <a:prstGeom prst="ellipse">
            <a:avLst/>
          </a:prstGeom>
          <a:noFill/>
          <a:ln w="12700" cap="flat" cmpd="sng">
            <a:solidFill>
              <a:schemeClr val="dk1"/>
            </a:solidFill>
            <a:prstDash val="solid"/>
            <a:round/>
            <a:headEnd type="none" w="sm" len="sm"/>
            <a:tailEnd type="none" w="sm" len="sm"/>
          </a:ln>
        </p:spPr>
      </p:pic>
      <p:pic>
        <p:nvPicPr>
          <p:cNvPr id="365" name="Google Shape;365;p20" descr="A person in a suit&#10;&#10;Description automatically generated"/>
          <p:cNvPicPr preferRelativeResize="0"/>
          <p:nvPr/>
        </p:nvPicPr>
        <p:blipFill rotWithShape="1">
          <a:blip r:embed="rId7">
            <a:alphaModFix/>
          </a:blip>
          <a:srcRect/>
          <a:stretch/>
        </p:blipFill>
        <p:spPr>
          <a:xfrm>
            <a:off x="3561325" y="2418750"/>
            <a:ext cx="1182281" cy="1108412"/>
          </a:xfrm>
          <a:prstGeom prst="ellipse">
            <a:avLst/>
          </a:prstGeom>
          <a:noFill/>
          <a:ln w="12700" cap="flat" cmpd="sng">
            <a:solidFill>
              <a:schemeClr val="dk1"/>
            </a:solidFill>
            <a:prstDash val="solid"/>
            <a:round/>
            <a:headEnd type="none" w="sm" len="sm"/>
            <a:tailEnd type="none" w="sm" len="sm"/>
          </a:ln>
        </p:spPr>
      </p:pic>
      <p:pic>
        <p:nvPicPr>
          <p:cNvPr id="366" name="Google Shape;366;p20" descr="A person in a suit&#10;&#10;Description automatically generated"/>
          <p:cNvPicPr preferRelativeResize="0"/>
          <p:nvPr/>
        </p:nvPicPr>
        <p:blipFill rotWithShape="1">
          <a:blip r:embed="rId8">
            <a:alphaModFix/>
          </a:blip>
          <a:srcRect/>
          <a:stretch/>
        </p:blipFill>
        <p:spPr>
          <a:xfrm>
            <a:off x="9187213" y="2416272"/>
            <a:ext cx="1179576" cy="1141279"/>
          </a:xfrm>
          <a:prstGeom prst="ellipse">
            <a:avLst/>
          </a:prstGeom>
          <a:noFill/>
          <a:ln w="12700" cap="flat" cmpd="sng">
            <a:solidFill>
              <a:schemeClr val="dk1"/>
            </a:solidFill>
            <a:prstDash val="solid"/>
            <a:round/>
            <a:headEnd type="none" w="sm" len="sm"/>
            <a:tailEnd type="none" w="sm" len="sm"/>
          </a:ln>
        </p:spPr>
      </p:pic>
      <p:pic>
        <p:nvPicPr>
          <p:cNvPr id="367" name="Google Shape;367;p20"/>
          <p:cNvPicPr preferRelativeResize="0"/>
          <p:nvPr/>
        </p:nvPicPr>
        <p:blipFill rotWithShape="1">
          <a:blip r:embed="rId9">
            <a:alphaModFix/>
          </a:blip>
          <a:srcRect/>
          <a:stretch/>
        </p:blipFill>
        <p:spPr>
          <a:xfrm>
            <a:off x="221100" y="106517"/>
            <a:ext cx="855225" cy="720385"/>
          </a:xfrm>
          <a:prstGeom prst="rect">
            <a:avLst/>
          </a:prstGeom>
          <a:noFill/>
          <a:ln>
            <a:noFill/>
          </a:ln>
        </p:spPr>
      </p:pic>
      <p:pic>
        <p:nvPicPr>
          <p:cNvPr id="368" name="Google Shape;368;p20"/>
          <p:cNvPicPr preferRelativeResize="0"/>
          <p:nvPr/>
        </p:nvPicPr>
        <p:blipFill rotWithShape="1">
          <a:blip r:embed="rId10">
            <a:alphaModFix/>
          </a:blip>
          <a:srcRect/>
          <a:stretch/>
        </p:blipFill>
        <p:spPr>
          <a:xfrm>
            <a:off x="10027809" y="87628"/>
            <a:ext cx="2054086" cy="785537"/>
          </a:xfrm>
          <a:prstGeom prst="rect">
            <a:avLst/>
          </a:prstGeom>
          <a:noFill/>
          <a:ln>
            <a:noFill/>
          </a:ln>
        </p:spPr>
      </p:pic>
      <p:pic>
        <p:nvPicPr>
          <p:cNvPr id="369" name="Google Shape;369;p20"/>
          <p:cNvPicPr preferRelativeResize="0"/>
          <p:nvPr/>
        </p:nvPicPr>
        <p:blipFill rotWithShape="1">
          <a:blip r:embed="rId11">
            <a:alphaModFix/>
          </a:blip>
          <a:srcRect/>
          <a:stretch/>
        </p:blipFill>
        <p:spPr>
          <a:xfrm>
            <a:off x="6394362" y="4813137"/>
            <a:ext cx="1153478" cy="1152553"/>
          </a:xfrm>
          <a:prstGeom prst="ellipse">
            <a:avLst/>
          </a:prstGeom>
          <a:noFill/>
          <a:ln w="12700"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rgbClr val="EBE9E6"/>
            </a:gs>
            <a:gs pos="100000">
              <a:srgbClr val="C9C5C0"/>
            </a:gs>
          </a:gsLst>
          <a:path path="circle">
            <a:fillToRect l="50000" t="50000" r="50000" b="50000"/>
          </a:path>
          <a:tileRect/>
        </a:gradFill>
        <a:effectLst/>
      </p:bgPr>
    </p:bg>
    <p:spTree>
      <p:nvGrpSpPr>
        <p:cNvPr id="1" name="Shape 374"/>
        <p:cNvGrpSpPr/>
        <p:nvPr/>
      </p:nvGrpSpPr>
      <p:grpSpPr>
        <a:xfrm>
          <a:off x="0" y="0"/>
          <a:ext cx="0" cy="0"/>
          <a:chOff x="0" y="0"/>
          <a:chExt cx="0" cy="0"/>
        </a:xfrm>
      </p:grpSpPr>
      <p:pic>
        <p:nvPicPr>
          <p:cNvPr id="375" name="Google Shape;375;p21"/>
          <p:cNvPicPr preferRelativeResize="0"/>
          <p:nvPr/>
        </p:nvPicPr>
        <p:blipFill rotWithShape="1">
          <a:blip r:embed="rId3">
            <a:alphaModFix/>
          </a:blip>
          <a:srcRect/>
          <a:stretch/>
        </p:blipFill>
        <p:spPr>
          <a:xfrm>
            <a:off x="7171173" y="2520069"/>
            <a:ext cx="4694327" cy="3956647"/>
          </a:xfrm>
          <a:prstGeom prst="rect">
            <a:avLst/>
          </a:prstGeom>
          <a:noFill/>
          <a:ln>
            <a:noFill/>
          </a:ln>
        </p:spPr>
      </p:pic>
      <p:grpSp>
        <p:nvGrpSpPr>
          <p:cNvPr id="376" name="Google Shape;376;p21"/>
          <p:cNvGrpSpPr/>
          <p:nvPr/>
        </p:nvGrpSpPr>
        <p:grpSpPr>
          <a:xfrm>
            <a:off x="489771" y="1855020"/>
            <a:ext cx="2328335" cy="3021295"/>
            <a:chOff x="489771" y="2608989"/>
            <a:chExt cx="2085787" cy="3021295"/>
          </a:xfrm>
        </p:grpSpPr>
        <p:sp>
          <p:nvSpPr>
            <p:cNvPr id="377" name="Google Shape;377;p21"/>
            <p:cNvSpPr txBox="1"/>
            <p:nvPr/>
          </p:nvSpPr>
          <p:spPr>
            <a:xfrm>
              <a:off x="489771" y="3930620"/>
              <a:ext cx="2085787" cy="1699664"/>
            </a:xfrm>
            <a:prstGeom prst="rect">
              <a:avLst/>
            </a:prstGeom>
            <a:noFill/>
            <a:ln>
              <a:noFill/>
            </a:ln>
          </p:spPr>
          <p:txBody>
            <a:bodyPr spcFirstLastPara="1" wrap="square" lIns="0" tIns="11900" rIns="0" bIns="0" anchor="t" anchorCtr="0">
              <a:spAutoFit/>
            </a:bodyPr>
            <a:lstStyle/>
            <a:p>
              <a:pPr marL="11907" marR="0" lvl="0" indent="0" algn="ctr" rtl="0">
                <a:spcBef>
                  <a:spcPts val="0"/>
                </a:spcBef>
                <a:spcAft>
                  <a:spcPts val="0"/>
                </a:spcAft>
                <a:buNone/>
              </a:pPr>
              <a:r>
                <a:rPr lang="en-US" sz="3000" b="1" i="0">
                  <a:solidFill>
                    <a:schemeClr val="dk1"/>
                  </a:solidFill>
                  <a:latin typeface="Times New Roman"/>
                  <a:ea typeface="Times New Roman"/>
                  <a:cs typeface="Times New Roman"/>
                  <a:sym typeface="Times New Roman"/>
                </a:rPr>
                <a:t>Team </a:t>
              </a:r>
              <a:endParaRPr/>
            </a:p>
            <a:p>
              <a:pPr marL="11907" marR="0" lvl="0" indent="0" algn="ctr" rtl="0">
                <a:spcBef>
                  <a:spcPts val="94"/>
                </a:spcBef>
                <a:spcAft>
                  <a:spcPts val="0"/>
                </a:spcAft>
                <a:buNone/>
              </a:pPr>
              <a:r>
                <a:rPr lang="en-US" sz="3000" b="1" i="0">
                  <a:solidFill>
                    <a:schemeClr val="dk1"/>
                  </a:solidFill>
                  <a:latin typeface="Times New Roman"/>
                  <a:ea typeface="Times New Roman"/>
                  <a:cs typeface="Times New Roman"/>
                  <a:sym typeface="Times New Roman"/>
                </a:rPr>
                <a:t>Composition </a:t>
              </a:r>
              <a:endParaRPr/>
            </a:p>
            <a:p>
              <a:pPr marL="11907" marR="0" lvl="0" indent="0" algn="ctr" rtl="0">
                <a:spcBef>
                  <a:spcPts val="94"/>
                </a:spcBef>
                <a:spcAft>
                  <a:spcPts val="0"/>
                </a:spcAft>
                <a:buNone/>
              </a:pPr>
              <a:r>
                <a:rPr lang="en-US" sz="1600" b="1" i="0">
                  <a:solidFill>
                    <a:schemeClr val="dk1"/>
                  </a:solidFill>
                  <a:latin typeface="Times New Roman"/>
                  <a:ea typeface="Times New Roman"/>
                  <a:cs typeface="Times New Roman"/>
                  <a:sym typeface="Times New Roman"/>
                </a:rPr>
                <a:t>(BIDA Affairs, Company Secretarial services &amp; Other regulatory services)</a:t>
              </a:r>
              <a:endParaRPr/>
            </a:p>
          </p:txBody>
        </p:sp>
        <p:pic>
          <p:nvPicPr>
            <p:cNvPr id="378" name="Google Shape;378;p21"/>
            <p:cNvPicPr preferRelativeResize="0"/>
            <p:nvPr/>
          </p:nvPicPr>
          <p:blipFill rotWithShape="1">
            <a:blip r:embed="rId4">
              <a:alphaModFix/>
            </a:blip>
            <a:srcRect/>
            <a:stretch/>
          </p:blipFill>
          <p:spPr>
            <a:xfrm flipH="1">
              <a:off x="919340" y="2608989"/>
              <a:ext cx="1321632" cy="1321632"/>
            </a:xfrm>
            <a:prstGeom prst="rect">
              <a:avLst/>
            </a:prstGeom>
            <a:noFill/>
            <a:ln>
              <a:noFill/>
            </a:ln>
          </p:spPr>
        </p:pic>
      </p:grpSp>
      <p:grpSp>
        <p:nvGrpSpPr>
          <p:cNvPr id="379" name="Google Shape;379;p21"/>
          <p:cNvGrpSpPr/>
          <p:nvPr/>
        </p:nvGrpSpPr>
        <p:grpSpPr>
          <a:xfrm>
            <a:off x="3373621" y="228521"/>
            <a:ext cx="7747498" cy="6466554"/>
            <a:chOff x="3373621" y="228521"/>
            <a:chExt cx="7747498" cy="6466554"/>
          </a:xfrm>
        </p:grpSpPr>
        <p:grpSp>
          <p:nvGrpSpPr>
            <p:cNvPr id="380" name="Google Shape;380;p21"/>
            <p:cNvGrpSpPr/>
            <p:nvPr/>
          </p:nvGrpSpPr>
          <p:grpSpPr>
            <a:xfrm>
              <a:off x="3373621" y="228521"/>
              <a:ext cx="7747498" cy="6466554"/>
              <a:chOff x="3373621" y="228521"/>
              <a:chExt cx="7747498" cy="6466554"/>
            </a:xfrm>
          </p:grpSpPr>
          <p:grpSp>
            <p:nvGrpSpPr>
              <p:cNvPr id="381" name="Google Shape;381;p21"/>
              <p:cNvGrpSpPr/>
              <p:nvPr/>
            </p:nvGrpSpPr>
            <p:grpSpPr>
              <a:xfrm>
                <a:off x="6300203" y="228521"/>
                <a:ext cx="2011680" cy="2011680"/>
                <a:chOff x="0" y="0"/>
                <a:chExt cx="2011680" cy="2011680"/>
              </a:xfrm>
            </p:grpSpPr>
            <p:sp>
              <p:nvSpPr>
                <p:cNvPr id="382" name="Google Shape;382;p21"/>
                <p:cNvSpPr/>
                <p:nvPr/>
              </p:nvSpPr>
              <p:spPr>
                <a:xfrm>
                  <a:off x="0" y="0"/>
                  <a:ext cx="2011680" cy="2011680"/>
                </a:xfrm>
                <a:prstGeom prst="roundRect">
                  <a:avLst>
                    <a:gd name="adj" fmla="val 16667"/>
                  </a:avLst>
                </a:prstGeom>
                <a:solidFill>
                  <a:srgbClr val="B4B4B4"/>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83" name="Google Shape;383;p21"/>
                <p:cNvSpPr/>
                <p:nvPr/>
              </p:nvSpPr>
              <p:spPr>
                <a:xfrm>
                  <a:off x="133350" y="1447800"/>
                  <a:ext cx="1847088" cy="447675"/>
                </a:xfrm>
                <a:custGeom>
                  <a:avLst/>
                  <a:gdLst/>
                  <a:ahLst/>
                  <a:cxnLst/>
                  <a:rect l="l" t="t" r="r" b="b"/>
                  <a:pathLst>
                    <a:path w="1755775" h="804545" extrusionOk="0">
                      <a:moveTo>
                        <a:pt x="1615033" y="0"/>
                      </a:moveTo>
                      <a:lnTo>
                        <a:pt x="140233" y="0"/>
                      </a:lnTo>
                      <a:lnTo>
                        <a:pt x="85649" y="9489"/>
                      </a:lnTo>
                      <a:lnTo>
                        <a:pt x="41074" y="35367"/>
                      </a:lnTo>
                      <a:lnTo>
                        <a:pt x="11020" y="73750"/>
                      </a:lnTo>
                      <a:lnTo>
                        <a:pt x="0" y="120751"/>
                      </a:lnTo>
                      <a:lnTo>
                        <a:pt x="0" y="683666"/>
                      </a:lnTo>
                      <a:lnTo>
                        <a:pt x="11020" y="730665"/>
                      </a:lnTo>
                      <a:lnTo>
                        <a:pt x="41074" y="769043"/>
                      </a:lnTo>
                      <a:lnTo>
                        <a:pt x="85649" y="794917"/>
                      </a:lnTo>
                      <a:lnTo>
                        <a:pt x="140233" y="804405"/>
                      </a:lnTo>
                      <a:lnTo>
                        <a:pt x="1615033" y="804405"/>
                      </a:lnTo>
                      <a:lnTo>
                        <a:pt x="1669615" y="794917"/>
                      </a:lnTo>
                      <a:lnTo>
                        <a:pt x="1714185" y="769043"/>
                      </a:lnTo>
                      <a:lnTo>
                        <a:pt x="1744235" y="730665"/>
                      </a:lnTo>
                      <a:lnTo>
                        <a:pt x="1755254" y="683666"/>
                      </a:lnTo>
                      <a:lnTo>
                        <a:pt x="1755254" y="120751"/>
                      </a:lnTo>
                      <a:lnTo>
                        <a:pt x="1744235" y="73750"/>
                      </a:lnTo>
                      <a:lnTo>
                        <a:pt x="1714185" y="35367"/>
                      </a:lnTo>
                      <a:lnTo>
                        <a:pt x="1669615" y="9489"/>
                      </a:lnTo>
                      <a:lnTo>
                        <a:pt x="1615033" y="0"/>
                      </a:lnTo>
                      <a:close/>
                    </a:path>
                  </a:pathLst>
                </a:custGeom>
                <a:noFill/>
                <a:ln>
                  <a:noFill/>
                </a:ln>
              </p:spPr>
              <p:txBody>
                <a:bodyPr spcFirstLastPara="1" wrap="square" lIns="0" tIns="0" rIns="0" bIns="0" anchor="t" anchorCtr="0">
                  <a:noAutofit/>
                </a:bodyPr>
                <a:lstStyle/>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Mohan Adhikari, FCA</a:t>
                  </a:r>
                  <a:endParaRPr sz="11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Audit Partner</a:t>
                  </a:r>
                  <a:endParaRPr sz="1100">
                    <a:solidFill>
                      <a:schemeClr val="dk1"/>
                    </a:solidFill>
                    <a:latin typeface="Gill Sans"/>
                    <a:ea typeface="Gill Sans"/>
                    <a:cs typeface="Gill Sans"/>
                    <a:sym typeface="Gill Sans"/>
                  </a:endParaRPr>
                </a:p>
              </p:txBody>
            </p:sp>
          </p:grpSp>
          <p:grpSp>
            <p:nvGrpSpPr>
              <p:cNvPr id="384" name="Google Shape;384;p21"/>
              <p:cNvGrpSpPr/>
              <p:nvPr/>
            </p:nvGrpSpPr>
            <p:grpSpPr>
              <a:xfrm>
                <a:off x="3373621" y="2474516"/>
                <a:ext cx="2147570" cy="2073230"/>
                <a:chOff x="4152633" y="2369797"/>
                <a:chExt cx="2147570" cy="2073230"/>
              </a:xfrm>
            </p:grpSpPr>
            <p:sp>
              <p:nvSpPr>
                <p:cNvPr id="385" name="Google Shape;385;p21"/>
                <p:cNvSpPr/>
                <p:nvPr/>
              </p:nvSpPr>
              <p:spPr>
                <a:xfrm>
                  <a:off x="4152633" y="2369797"/>
                  <a:ext cx="2147570" cy="2073230"/>
                </a:xfrm>
                <a:prstGeom prst="roundRect">
                  <a:avLst>
                    <a:gd name="adj" fmla="val 16667"/>
                  </a:avLst>
                </a:prstGeom>
                <a:solidFill>
                  <a:srgbClr val="B4B4B4"/>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100">
                      <a:solidFill>
                        <a:schemeClr val="dk1"/>
                      </a:solidFill>
                      <a:latin typeface="Gill Sans"/>
                      <a:ea typeface="Gill Sans"/>
                      <a:cs typeface="Gill Sans"/>
                      <a:sym typeface="Gill Sans"/>
                    </a:rPr>
                    <a:t> </a:t>
                  </a:r>
                  <a:endParaRPr/>
                </a:p>
              </p:txBody>
            </p:sp>
            <p:sp>
              <p:nvSpPr>
                <p:cNvPr id="386" name="Google Shape;386;p21"/>
                <p:cNvSpPr/>
                <p:nvPr/>
              </p:nvSpPr>
              <p:spPr>
                <a:xfrm>
                  <a:off x="4152633" y="3843045"/>
                  <a:ext cx="2039649" cy="504058"/>
                </a:xfrm>
                <a:custGeom>
                  <a:avLst/>
                  <a:gdLst/>
                  <a:ahLst/>
                  <a:cxnLst/>
                  <a:rect l="l" t="t" r="r" b="b"/>
                  <a:pathLst>
                    <a:path w="1755775" h="804545" extrusionOk="0">
                      <a:moveTo>
                        <a:pt x="1615033" y="0"/>
                      </a:moveTo>
                      <a:lnTo>
                        <a:pt x="140233" y="0"/>
                      </a:lnTo>
                      <a:lnTo>
                        <a:pt x="85649" y="9489"/>
                      </a:lnTo>
                      <a:lnTo>
                        <a:pt x="41074" y="35367"/>
                      </a:lnTo>
                      <a:lnTo>
                        <a:pt x="11020" y="73750"/>
                      </a:lnTo>
                      <a:lnTo>
                        <a:pt x="0" y="120751"/>
                      </a:lnTo>
                      <a:lnTo>
                        <a:pt x="0" y="683666"/>
                      </a:lnTo>
                      <a:lnTo>
                        <a:pt x="11020" y="730665"/>
                      </a:lnTo>
                      <a:lnTo>
                        <a:pt x="41074" y="769043"/>
                      </a:lnTo>
                      <a:lnTo>
                        <a:pt x="85649" y="794917"/>
                      </a:lnTo>
                      <a:lnTo>
                        <a:pt x="140233" y="804405"/>
                      </a:lnTo>
                      <a:lnTo>
                        <a:pt x="1615033" y="804405"/>
                      </a:lnTo>
                      <a:lnTo>
                        <a:pt x="1669615" y="794917"/>
                      </a:lnTo>
                      <a:lnTo>
                        <a:pt x="1714185" y="769043"/>
                      </a:lnTo>
                      <a:lnTo>
                        <a:pt x="1744235" y="730665"/>
                      </a:lnTo>
                      <a:lnTo>
                        <a:pt x="1755254" y="683666"/>
                      </a:lnTo>
                      <a:lnTo>
                        <a:pt x="1755254" y="120751"/>
                      </a:lnTo>
                      <a:lnTo>
                        <a:pt x="1744235" y="73750"/>
                      </a:lnTo>
                      <a:lnTo>
                        <a:pt x="1714185" y="35367"/>
                      </a:lnTo>
                      <a:lnTo>
                        <a:pt x="1669615" y="9489"/>
                      </a:lnTo>
                      <a:lnTo>
                        <a:pt x="1615033" y="0"/>
                      </a:lnTo>
                      <a:close/>
                    </a:path>
                  </a:pathLst>
                </a:custGeom>
                <a:noFill/>
                <a:ln>
                  <a:noFill/>
                </a:ln>
              </p:spPr>
              <p:txBody>
                <a:bodyPr spcFirstLastPara="1" wrap="square" lIns="0" tIns="0" rIns="0" bIns="0" anchor="t" anchorCtr="0">
                  <a:noAutofit/>
                </a:bodyPr>
                <a:lstStyle/>
                <a:p>
                  <a:pPr marL="0" marR="0" lvl="0" indent="0" algn="ctr" rtl="0">
                    <a:lnSpc>
                      <a:spcPct val="107000"/>
                    </a:lnSpc>
                    <a:spcBef>
                      <a:spcPts val="0"/>
                    </a:spcBef>
                    <a:spcAft>
                      <a:spcPts val="0"/>
                    </a:spcAft>
                    <a:buNone/>
                  </a:pPr>
                  <a:r>
                    <a:rPr lang="en-US" sz="1050" b="1">
                      <a:solidFill>
                        <a:srgbClr val="000000"/>
                      </a:solidFill>
                      <a:latin typeface="Times New Roman"/>
                      <a:ea typeface="Times New Roman"/>
                      <a:cs typeface="Times New Roman"/>
                      <a:sym typeface="Times New Roman"/>
                    </a:rPr>
                    <a:t>Dhruba Karmakar, LLB</a:t>
                  </a:r>
                  <a:endParaRPr sz="12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Manager </a:t>
                  </a:r>
                  <a:endParaRPr sz="12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(BIDA &amp; Other regulatory services</a:t>
                  </a:r>
                  <a:r>
                    <a:rPr lang="en-US" sz="900">
                      <a:solidFill>
                        <a:srgbClr val="000000"/>
                      </a:solidFill>
                      <a:latin typeface="Times New Roman"/>
                      <a:ea typeface="Times New Roman"/>
                      <a:cs typeface="Times New Roman"/>
                      <a:sym typeface="Times New Roman"/>
                    </a:rPr>
                    <a:t>)</a:t>
                  </a:r>
                  <a:endParaRPr sz="1100">
                    <a:solidFill>
                      <a:schemeClr val="dk1"/>
                    </a:solidFill>
                    <a:latin typeface="Gill Sans"/>
                    <a:ea typeface="Gill Sans"/>
                    <a:cs typeface="Gill Sans"/>
                    <a:sym typeface="Gill Sans"/>
                  </a:endParaRPr>
                </a:p>
              </p:txBody>
            </p:sp>
            <p:pic>
              <p:nvPicPr>
                <p:cNvPr id="387" name="Google Shape;387;p21"/>
                <p:cNvPicPr preferRelativeResize="0"/>
                <p:nvPr/>
              </p:nvPicPr>
              <p:blipFill rotWithShape="1">
                <a:blip r:embed="rId5">
                  <a:alphaModFix/>
                </a:blip>
                <a:srcRect/>
                <a:stretch/>
              </p:blipFill>
              <p:spPr>
                <a:xfrm>
                  <a:off x="4622253" y="2505832"/>
                  <a:ext cx="1208329" cy="1241289"/>
                </a:xfrm>
                <a:prstGeom prst="ellipse">
                  <a:avLst/>
                </a:prstGeom>
                <a:noFill/>
                <a:ln w="12700" cap="flat" cmpd="sng">
                  <a:solidFill>
                    <a:schemeClr val="dk1"/>
                  </a:solidFill>
                  <a:prstDash val="solid"/>
                  <a:round/>
                  <a:headEnd type="none" w="sm" len="sm"/>
                  <a:tailEnd type="none" w="sm" len="sm"/>
                </a:ln>
              </p:spPr>
            </p:pic>
          </p:grpSp>
          <p:sp>
            <p:nvSpPr>
              <p:cNvPr id="388" name="Google Shape;388;p21"/>
              <p:cNvSpPr/>
              <p:nvPr/>
            </p:nvSpPr>
            <p:spPr>
              <a:xfrm>
                <a:off x="6209715" y="2474517"/>
                <a:ext cx="2192655" cy="2073229"/>
              </a:xfrm>
              <a:prstGeom prst="roundRect">
                <a:avLst>
                  <a:gd name="adj" fmla="val 16667"/>
                </a:avLst>
              </a:prstGeom>
              <a:solidFill>
                <a:srgbClr val="B4B4B4"/>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cxnSp>
            <p:nvCxnSpPr>
              <p:cNvPr id="389" name="Google Shape;389;p21"/>
              <p:cNvCxnSpPr>
                <a:stCxn id="382" idx="1"/>
                <a:endCxn id="385" idx="0"/>
              </p:cNvCxnSpPr>
              <p:nvPr/>
            </p:nvCxnSpPr>
            <p:spPr>
              <a:xfrm flipH="1">
                <a:off x="4447403" y="1234361"/>
                <a:ext cx="1852800" cy="1240200"/>
              </a:xfrm>
              <a:prstGeom prst="straightConnector1">
                <a:avLst/>
              </a:prstGeom>
              <a:noFill/>
              <a:ln w="15875" cap="flat" cmpd="sng">
                <a:solidFill>
                  <a:schemeClr val="dk1"/>
                </a:solidFill>
                <a:prstDash val="solid"/>
                <a:round/>
                <a:headEnd type="none" w="sm" len="sm"/>
                <a:tailEnd type="triangle" w="med" len="med"/>
              </a:ln>
            </p:spPr>
          </p:cxnSp>
          <p:cxnSp>
            <p:nvCxnSpPr>
              <p:cNvPr id="390" name="Google Shape;390;p21"/>
              <p:cNvCxnSpPr>
                <a:stCxn id="382" idx="3"/>
              </p:cNvCxnSpPr>
              <p:nvPr/>
            </p:nvCxnSpPr>
            <p:spPr>
              <a:xfrm>
                <a:off x="8311883" y="1234361"/>
                <a:ext cx="1852800" cy="1240200"/>
              </a:xfrm>
              <a:prstGeom prst="straightConnector1">
                <a:avLst/>
              </a:prstGeom>
              <a:noFill/>
              <a:ln w="15875" cap="flat" cmpd="sng">
                <a:solidFill>
                  <a:schemeClr val="dk1"/>
                </a:solidFill>
                <a:prstDash val="solid"/>
                <a:round/>
                <a:headEnd type="none" w="sm" len="sm"/>
                <a:tailEnd type="triangle" w="med" len="med"/>
              </a:ln>
            </p:spPr>
          </p:cxnSp>
          <p:cxnSp>
            <p:nvCxnSpPr>
              <p:cNvPr id="391" name="Google Shape;391;p21"/>
              <p:cNvCxnSpPr/>
              <p:nvPr/>
            </p:nvCxnSpPr>
            <p:spPr>
              <a:xfrm>
                <a:off x="7260407" y="2240200"/>
                <a:ext cx="0" cy="234316"/>
              </a:xfrm>
              <a:prstGeom prst="straightConnector1">
                <a:avLst/>
              </a:prstGeom>
              <a:noFill/>
              <a:ln w="15875" cap="flat" cmpd="sng">
                <a:solidFill>
                  <a:schemeClr val="dk1"/>
                </a:solidFill>
                <a:prstDash val="solid"/>
                <a:round/>
                <a:headEnd type="none" w="sm" len="sm"/>
                <a:tailEnd type="triangle" w="med" len="med"/>
              </a:ln>
            </p:spPr>
          </p:cxnSp>
          <p:cxnSp>
            <p:nvCxnSpPr>
              <p:cNvPr id="392" name="Google Shape;392;p21"/>
              <p:cNvCxnSpPr>
                <a:stCxn id="385" idx="3"/>
                <a:endCxn id="388" idx="1"/>
              </p:cNvCxnSpPr>
              <p:nvPr/>
            </p:nvCxnSpPr>
            <p:spPr>
              <a:xfrm>
                <a:off x="5521191" y="3511131"/>
                <a:ext cx="688500" cy="0"/>
              </a:xfrm>
              <a:prstGeom prst="straightConnector1">
                <a:avLst/>
              </a:prstGeom>
              <a:noFill/>
              <a:ln w="15875" cap="flat" cmpd="sng">
                <a:solidFill>
                  <a:schemeClr val="dk1"/>
                </a:solidFill>
                <a:prstDash val="solid"/>
                <a:round/>
                <a:headEnd type="triangle" w="med" len="med"/>
                <a:tailEnd type="triangle" w="med" len="med"/>
              </a:ln>
            </p:spPr>
          </p:cxnSp>
          <p:cxnSp>
            <p:nvCxnSpPr>
              <p:cNvPr id="393" name="Google Shape;393;p21"/>
              <p:cNvCxnSpPr/>
              <p:nvPr/>
            </p:nvCxnSpPr>
            <p:spPr>
              <a:xfrm>
                <a:off x="8401503" y="3502724"/>
                <a:ext cx="688524" cy="1"/>
              </a:xfrm>
              <a:prstGeom prst="straightConnector1">
                <a:avLst/>
              </a:prstGeom>
              <a:noFill/>
              <a:ln w="15875" cap="flat" cmpd="sng">
                <a:solidFill>
                  <a:schemeClr val="dk1"/>
                </a:solidFill>
                <a:prstDash val="solid"/>
                <a:round/>
                <a:headEnd type="triangle" w="med" len="med"/>
                <a:tailEnd type="triangle" w="med" len="med"/>
              </a:ln>
            </p:spPr>
          </p:cxnSp>
          <p:grpSp>
            <p:nvGrpSpPr>
              <p:cNvPr id="394" name="Google Shape;394;p21"/>
              <p:cNvGrpSpPr/>
              <p:nvPr/>
            </p:nvGrpSpPr>
            <p:grpSpPr>
              <a:xfrm>
                <a:off x="6212618" y="4754719"/>
                <a:ext cx="2188885" cy="1940356"/>
                <a:chOff x="9114115" y="2631850"/>
                <a:chExt cx="2188885" cy="2073229"/>
              </a:xfrm>
            </p:grpSpPr>
            <p:sp>
              <p:nvSpPr>
                <p:cNvPr id="395" name="Google Shape;395;p21"/>
                <p:cNvSpPr/>
                <p:nvPr/>
              </p:nvSpPr>
              <p:spPr>
                <a:xfrm>
                  <a:off x="9114115" y="2631850"/>
                  <a:ext cx="2188885" cy="2073229"/>
                </a:xfrm>
                <a:prstGeom prst="roundRect">
                  <a:avLst>
                    <a:gd name="adj" fmla="val 16667"/>
                  </a:avLst>
                </a:prstGeom>
                <a:solidFill>
                  <a:srgbClr val="B4B4B4"/>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96" name="Google Shape;396;p21"/>
                <p:cNvSpPr/>
                <p:nvPr/>
              </p:nvSpPr>
              <p:spPr>
                <a:xfrm>
                  <a:off x="9203660" y="4064313"/>
                  <a:ext cx="2009794" cy="591413"/>
                </a:xfrm>
                <a:custGeom>
                  <a:avLst/>
                  <a:gdLst/>
                  <a:ahLst/>
                  <a:cxnLst/>
                  <a:rect l="l" t="t" r="r" b="b"/>
                  <a:pathLst>
                    <a:path w="1755775" h="804545" extrusionOk="0">
                      <a:moveTo>
                        <a:pt x="1615033" y="0"/>
                      </a:moveTo>
                      <a:lnTo>
                        <a:pt x="140233" y="0"/>
                      </a:lnTo>
                      <a:lnTo>
                        <a:pt x="85649" y="9489"/>
                      </a:lnTo>
                      <a:lnTo>
                        <a:pt x="41074" y="35367"/>
                      </a:lnTo>
                      <a:lnTo>
                        <a:pt x="11020" y="73750"/>
                      </a:lnTo>
                      <a:lnTo>
                        <a:pt x="0" y="120751"/>
                      </a:lnTo>
                      <a:lnTo>
                        <a:pt x="0" y="683666"/>
                      </a:lnTo>
                      <a:lnTo>
                        <a:pt x="11020" y="730665"/>
                      </a:lnTo>
                      <a:lnTo>
                        <a:pt x="41074" y="769043"/>
                      </a:lnTo>
                      <a:lnTo>
                        <a:pt x="85649" y="794917"/>
                      </a:lnTo>
                      <a:lnTo>
                        <a:pt x="140233" y="804405"/>
                      </a:lnTo>
                      <a:lnTo>
                        <a:pt x="1615033" y="804405"/>
                      </a:lnTo>
                      <a:lnTo>
                        <a:pt x="1669615" y="794917"/>
                      </a:lnTo>
                      <a:lnTo>
                        <a:pt x="1714185" y="769043"/>
                      </a:lnTo>
                      <a:lnTo>
                        <a:pt x="1744235" y="730665"/>
                      </a:lnTo>
                      <a:lnTo>
                        <a:pt x="1755254" y="683666"/>
                      </a:lnTo>
                      <a:lnTo>
                        <a:pt x="1755254" y="120751"/>
                      </a:lnTo>
                      <a:lnTo>
                        <a:pt x="1744235" y="73750"/>
                      </a:lnTo>
                      <a:lnTo>
                        <a:pt x="1714185" y="35367"/>
                      </a:lnTo>
                      <a:lnTo>
                        <a:pt x="1669615" y="9489"/>
                      </a:lnTo>
                      <a:lnTo>
                        <a:pt x="1615033" y="0"/>
                      </a:lnTo>
                      <a:close/>
                    </a:path>
                  </a:pathLst>
                </a:custGeom>
                <a:noFill/>
                <a:ln>
                  <a:noFill/>
                </a:ln>
              </p:spPr>
              <p:txBody>
                <a:bodyPr spcFirstLastPara="1" wrap="square" lIns="0" tIns="0" rIns="0" bIns="0" anchor="t" anchorCtr="0">
                  <a:noAutofit/>
                </a:bodyPr>
                <a:lstStyle/>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Ibrar Hossain</a:t>
                  </a:r>
                  <a:endParaRPr/>
                </a:p>
                <a:p>
                  <a:pPr marL="0" marR="0" lvl="0" indent="0" algn="ctr" rtl="0">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Executive Officer (Admin)</a:t>
                  </a:r>
                  <a:endParaRPr/>
                </a:p>
                <a:p>
                  <a:pPr marL="0" marR="0" lvl="0" indent="0" algn="ctr" rtl="0">
                    <a:lnSpc>
                      <a:spcPct val="107000"/>
                    </a:lnSpc>
                    <a:spcBef>
                      <a:spcPts val="0"/>
                    </a:spcBef>
                    <a:spcAft>
                      <a:spcPts val="0"/>
                    </a:spcAft>
                    <a:buNone/>
                  </a:pPr>
                  <a:r>
                    <a:rPr lang="en-US" sz="900">
                      <a:solidFill>
                        <a:srgbClr val="000000"/>
                      </a:solidFill>
                      <a:latin typeface="Times New Roman"/>
                      <a:ea typeface="Times New Roman"/>
                      <a:cs typeface="Times New Roman"/>
                      <a:sym typeface="Times New Roman"/>
                    </a:rPr>
                    <a:t>Administration &amp; Other regulatory services</a:t>
                  </a:r>
                  <a:endParaRPr sz="1050">
                    <a:solidFill>
                      <a:schemeClr val="dk1"/>
                    </a:solidFill>
                    <a:latin typeface="Gill Sans"/>
                    <a:ea typeface="Gill Sans"/>
                    <a:cs typeface="Gill Sans"/>
                    <a:sym typeface="Gill Sans"/>
                  </a:endParaRPr>
                </a:p>
              </p:txBody>
            </p:sp>
            <p:pic>
              <p:nvPicPr>
                <p:cNvPr id="397" name="Google Shape;397;p21"/>
                <p:cNvPicPr preferRelativeResize="0"/>
                <p:nvPr/>
              </p:nvPicPr>
              <p:blipFill rotWithShape="1">
                <a:blip r:embed="rId6">
                  <a:alphaModFix/>
                </a:blip>
                <a:srcRect l="263" r="262"/>
                <a:stretch/>
              </p:blipFill>
              <p:spPr>
                <a:xfrm>
                  <a:off x="9581872" y="2745024"/>
                  <a:ext cx="1165613" cy="1185596"/>
                </a:xfrm>
                <a:prstGeom prst="ellipse">
                  <a:avLst/>
                </a:prstGeom>
                <a:noFill/>
                <a:ln w="12700" cap="flat" cmpd="sng">
                  <a:solidFill>
                    <a:schemeClr val="dk1"/>
                  </a:solidFill>
                  <a:prstDash val="solid"/>
                  <a:round/>
                  <a:headEnd type="none" w="sm" len="sm"/>
                  <a:tailEnd type="none" w="sm" len="sm"/>
                </a:ln>
              </p:spPr>
            </p:pic>
          </p:grpSp>
          <p:cxnSp>
            <p:nvCxnSpPr>
              <p:cNvPr id="398" name="Google Shape;398;p21"/>
              <p:cNvCxnSpPr>
                <a:endCxn id="395" idx="1"/>
              </p:cNvCxnSpPr>
              <p:nvPr/>
            </p:nvCxnSpPr>
            <p:spPr>
              <a:xfrm>
                <a:off x="4333418" y="4588497"/>
                <a:ext cx="1879200" cy="1136400"/>
              </a:xfrm>
              <a:prstGeom prst="straightConnector1">
                <a:avLst/>
              </a:prstGeom>
              <a:noFill/>
              <a:ln w="15875" cap="flat" cmpd="sng">
                <a:solidFill>
                  <a:schemeClr val="dk1"/>
                </a:solidFill>
                <a:prstDash val="solid"/>
                <a:round/>
                <a:headEnd type="none" w="sm" len="sm"/>
                <a:tailEnd type="triangle" w="med" len="med"/>
              </a:ln>
            </p:spPr>
          </p:cxnSp>
          <p:cxnSp>
            <p:nvCxnSpPr>
              <p:cNvPr id="399" name="Google Shape;399;p21"/>
              <p:cNvCxnSpPr>
                <a:endCxn id="395" idx="3"/>
              </p:cNvCxnSpPr>
              <p:nvPr/>
            </p:nvCxnSpPr>
            <p:spPr>
              <a:xfrm flipH="1">
                <a:off x="8401503" y="4501197"/>
                <a:ext cx="1763100" cy="1223700"/>
              </a:xfrm>
              <a:prstGeom prst="straightConnector1">
                <a:avLst/>
              </a:prstGeom>
              <a:noFill/>
              <a:ln w="15875" cap="flat" cmpd="sng">
                <a:solidFill>
                  <a:schemeClr val="dk1"/>
                </a:solidFill>
                <a:prstDash val="solid"/>
                <a:round/>
                <a:headEnd type="none" w="sm" len="sm"/>
                <a:tailEnd type="triangle" w="med" len="med"/>
              </a:ln>
            </p:spPr>
          </p:cxnSp>
          <p:cxnSp>
            <p:nvCxnSpPr>
              <p:cNvPr id="400" name="Google Shape;400;p21"/>
              <p:cNvCxnSpPr/>
              <p:nvPr/>
            </p:nvCxnSpPr>
            <p:spPr>
              <a:xfrm>
                <a:off x="7263181" y="4538149"/>
                <a:ext cx="0" cy="234316"/>
              </a:xfrm>
              <a:prstGeom prst="straightConnector1">
                <a:avLst/>
              </a:prstGeom>
              <a:noFill/>
              <a:ln w="15875" cap="flat" cmpd="sng">
                <a:solidFill>
                  <a:schemeClr val="dk1"/>
                </a:solidFill>
                <a:prstDash val="solid"/>
                <a:round/>
                <a:headEnd type="none" w="sm" len="sm"/>
                <a:tailEnd type="triangle" w="med" len="med"/>
              </a:ln>
            </p:spPr>
          </p:cxnSp>
          <p:sp>
            <p:nvSpPr>
              <p:cNvPr id="401" name="Google Shape;401;p21"/>
              <p:cNvSpPr/>
              <p:nvPr/>
            </p:nvSpPr>
            <p:spPr>
              <a:xfrm>
                <a:off x="9110709" y="2495652"/>
                <a:ext cx="2010410" cy="2030957"/>
              </a:xfrm>
              <a:prstGeom prst="roundRect">
                <a:avLst>
                  <a:gd name="adj" fmla="val 16667"/>
                </a:avLst>
              </a:prstGeom>
              <a:solidFill>
                <a:srgbClr val="B4B4B4"/>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pic>
            <p:nvPicPr>
              <p:cNvPr id="402" name="Google Shape;402;p21" descr="A person with a beard and a suit&#10;&#10;Description automatically generated"/>
              <p:cNvPicPr preferRelativeResize="0"/>
              <p:nvPr/>
            </p:nvPicPr>
            <p:blipFill rotWithShape="1">
              <a:blip r:embed="rId7">
                <a:alphaModFix/>
              </a:blip>
              <a:srcRect/>
              <a:stretch/>
            </p:blipFill>
            <p:spPr>
              <a:xfrm>
                <a:off x="6674928" y="2538354"/>
                <a:ext cx="1200591" cy="1234243"/>
              </a:xfrm>
              <a:prstGeom prst="ellipse">
                <a:avLst/>
              </a:prstGeom>
              <a:noFill/>
              <a:ln w="12700" cap="flat" cmpd="sng">
                <a:solidFill>
                  <a:schemeClr val="dk1"/>
                </a:solidFill>
                <a:prstDash val="solid"/>
                <a:round/>
                <a:headEnd type="none" w="sm" len="sm"/>
                <a:tailEnd type="none" w="sm" len="sm"/>
              </a:ln>
            </p:spPr>
          </p:pic>
          <p:sp>
            <p:nvSpPr>
              <p:cNvPr id="403" name="Google Shape;403;p21"/>
              <p:cNvSpPr/>
              <p:nvPr/>
            </p:nvSpPr>
            <p:spPr>
              <a:xfrm>
                <a:off x="6279572" y="3842068"/>
                <a:ext cx="2121931" cy="579120"/>
              </a:xfrm>
              <a:custGeom>
                <a:avLst/>
                <a:gdLst/>
                <a:ahLst/>
                <a:cxnLst/>
                <a:rect l="l" t="t" r="r" b="b"/>
                <a:pathLst>
                  <a:path w="1755775" h="804545" extrusionOk="0">
                    <a:moveTo>
                      <a:pt x="1615033" y="0"/>
                    </a:moveTo>
                    <a:lnTo>
                      <a:pt x="140233" y="0"/>
                    </a:lnTo>
                    <a:lnTo>
                      <a:pt x="85649" y="9489"/>
                    </a:lnTo>
                    <a:lnTo>
                      <a:pt x="41074" y="35367"/>
                    </a:lnTo>
                    <a:lnTo>
                      <a:pt x="11020" y="73750"/>
                    </a:lnTo>
                    <a:lnTo>
                      <a:pt x="0" y="120751"/>
                    </a:lnTo>
                    <a:lnTo>
                      <a:pt x="0" y="683666"/>
                    </a:lnTo>
                    <a:lnTo>
                      <a:pt x="11020" y="730665"/>
                    </a:lnTo>
                    <a:lnTo>
                      <a:pt x="41074" y="769043"/>
                    </a:lnTo>
                    <a:lnTo>
                      <a:pt x="85649" y="794917"/>
                    </a:lnTo>
                    <a:lnTo>
                      <a:pt x="140233" y="804405"/>
                    </a:lnTo>
                    <a:lnTo>
                      <a:pt x="1615033" y="804405"/>
                    </a:lnTo>
                    <a:lnTo>
                      <a:pt x="1669615" y="794917"/>
                    </a:lnTo>
                    <a:lnTo>
                      <a:pt x="1714185" y="769043"/>
                    </a:lnTo>
                    <a:lnTo>
                      <a:pt x="1744235" y="730665"/>
                    </a:lnTo>
                    <a:lnTo>
                      <a:pt x="1755254" y="683666"/>
                    </a:lnTo>
                    <a:lnTo>
                      <a:pt x="1755254" y="120751"/>
                    </a:lnTo>
                    <a:lnTo>
                      <a:pt x="1744235" y="73750"/>
                    </a:lnTo>
                    <a:lnTo>
                      <a:pt x="1714185" y="35367"/>
                    </a:lnTo>
                    <a:lnTo>
                      <a:pt x="1669615" y="9489"/>
                    </a:lnTo>
                    <a:lnTo>
                      <a:pt x="1615033" y="0"/>
                    </a:lnTo>
                    <a:close/>
                  </a:path>
                </a:pathLst>
              </a:custGeom>
              <a:noFill/>
              <a:ln>
                <a:noFill/>
              </a:ln>
            </p:spPr>
            <p:txBody>
              <a:bodyPr spcFirstLastPara="1" wrap="square" lIns="0" tIns="0" rIns="0" bIns="0" anchor="t" anchorCtr="0">
                <a:noAutofit/>
              </a:bodyPr>
              <a:lstStyle/>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Md. Rashed Chawdhury</a:t>
                </a:r>
                <a:endParaRPr sz="11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BBA, MBA, </a:t>
                </a:r>
                <a:r>
                  <a:rPr lang="en-US" sz="900">
                    <a:solidFill>
                      <a:srgbClr val="000000"/>
                    </a:solidFill>
                    <a:latin typeface="Times New Roman"/>
                    <a:ea typeface="Times New Roman"/>
                    <a:cs typeface="Times New Roman"/>
                    <a:sym typeface="Times New Roman"/>
                  </a:rPr>
                  <a:t>CA. CC (Professional Level)</a:t>
                </a:r>
                <a:endParaRPr sz="1100">
                  <a:solidFill>
                    <a:schemeClr val="dk1"/>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Manager (RJSC &amp; Others Regulatory)</a:t>
                </a:r>
                <a:endParaRPr sz="1100">
                  <a:solidFill>
                    <a:schemeClr val="dk1"/>
                  </a:solidFill>
                  <a:latin typeface="Gill Sans"/>
                  <a:ea typeface="Gill Sans"/>
                  <a:cs typeface="Gill Sans"/>
                  <a:sym typeface="Gill Sans"/>
                </a:endParaRPr>
              </a:p>
            </p:txBody>
          </p:sp>
          <p:pic>
            <p:nvPicPr>
              <p:cNvPr id="404" name="Google Shape;404;p21"/>
              <p:cNvPicPr preferRelativeResize="0"/>
              <p:nvPr/>
            </p:nvPicPr>
            <p:blipFill rotWithShape="1">
              <a:blip r:embed="rId8">
                <a:alphaModFix/>
              </a:blip>
              <a:srcRect/>
              <a:stretch/>
            </p:blipFill>
            <p:spPr>
              <a:xfrm>
                <a:off x="9497045" y="2610551"/>
                <a:ext cx="1268205" cy="1247077"/>
              </a:xfrm>
              <a:prstGeom prst="ellipse">
                <a:avLst/>
              </a:prstGeom>
              <a:noFill/>
              <a:ln w="12700" cap="flat" cmpd="sng">
                <a:solidFill>
                  <a:schemeClr val="dk1"/>
                </a:solidFill>
                <a:prstDash val="solid"/>
                <a:round/>
                <a:headEnd type="none" w="sm" len="sm"/>
                <a:tailEnd type="none" w="sm" len="sm"/>
              </a:ln>
            </p:spPr>
          </p:pic>
          <p:sp>
            <p:nvSpPr>
              <p:cNvPr id="405" name="Google Shape;405;p21"/>
              <p:cNvSpPr/>
              <p:nvPr/>
            </p:nvSpPr>
            <p:spPr>
              <a:xfrm>
                <a:off x="9107863" y="3906980"/>
                <a:ext cx="2013256" cy="591413"/>
              </a:xfrm>
              <a:custGeom>
                <a:avLst/>
                <a:gdLst/>
                <a:ahLst/>
                <a:cxnLst/>
                <a:rect l="l" t="t" r="r" b="b"/>
                <a:pathLst>
                  <a:path w="1755775" h="804545" extrusionOk="0">
                    <a:moveTo>
                      <a:pt x="1615033" y="0"/>
                    </a:moveTo>
                    <a:lnTo>
                      <a:pt x="140233" y="0"/>
                    </a:lnTo>
                    <a:lnTo>
                      <a:pt x="85649" y="9489"/>
                    </a:lnTo>
                    <a:lnTo>
                      <a:pt x="41074" y="35367"/>
                    </a:lnTo>
                    <a:lnTo>
                      <a:pt x="11020" y="73750"/>
                    </a:lnTo>
                    <a:lnTo>
                      <a:pt x="0" y="120751"/>
                    </a:lnTo>
                    <a:lnTo>
                      <a:pt x="0" y="683666"/>
                    </a:lnTo>
                    <a:lnTo>
                      <a:pt x="11020" y="730665"/>
                    </a:lnTo>
                    <a:lnTo>
                      <a:pt x="41074" y="769043"/>
                    </a:lnTo>
                    <a:lnTo>
                      <a:pt x="85649" y="794917"/>
                    </a:lnTo>
                    <a:lnTo>
                      <a:pt x="140233" y="804405"/>
                    </a:lnTo>
                    <a:lnTo>
                      <a:pt x="1615033" y="804405"/>
                    </a:lnTo>
                    <a:lnTo>
                      <a:pt x="1669615" y="794917"/>
                    </a:lnTo>
                    <a:lnTo>
                      <a:pt x="1714185" y="769043"/>
                    </a:lnTo>
                    <a:lnTo>
                      <a:pt x="1744235" y="730665"/>
                    </a:lnTo>
                    <a:lnTo>
                      <a:pt x="1755254" y="683666"/>
                    </a:lnTo>
                    <a:lnTo>
                      <a:pt x="1755254" y="120751"/>
                    </a:lnTo>
                    <a:lnTo>
                      <a:pt x="1744235" y="73750"/>
                    </a:lnTo>
                    <a:lnTo>
                      <a:pt x="1714185" y="35367"/>
                    </a:lnTo>
                    <a:lnTo>
                      <a:pt x="1669615" y="9489"/>
                    </a:lnTo>
                    <a:lnTo>
                      <a:pt x="1615033" y="0"/>
                    </a:lnTo>
                    <a:close/>
                  </a:path>
                </a:pathLst>
              </a:custGeom>
              <a:noFill/>
              <a:ln>
                <a:noFill/>
              </a:ln>
            </p:spPr>
            <p:txBody>
              <a:bodyPr spcFirstLastPara="1" wrap="square" lIns="0" tIns="0" rIns="0" bIns="0" anchor="t" anchorCtr="0">
                <a:noAutofit/>
              </a:bodyPr>
              <a:lstStyle/>
              <a:p>
                <a:pPr marL="0" marR="0" lvl="0" indent="0" algn="ctr" rtl="0">
                  <a:lnSpc>
                    <a:spcPct val="107000"/>
                  </a:lnSpc>
                  <a:spcBef>
                    <a:spcPts val="0"/>
                  </a:spcBef>
                  <a:spcAft>
                    <a:spcPts val="0"/>
                  </a:spcAft>
                  <a:buNone/>
                </a:pPr>
                <a:r>
                  <a:rPr lang="en-US" sz="1000" b="1">
                    <a:solidFill>
                      <a:srgbClr val="000000"/>
                    </a:solidFill>
                    <a:latin typeface="Times New Roman"/>
                    <a:ea typeface="Times New Roman"/>
                    <a:cs typeface="Times New Roman"/>
                    <a:sym typeface="Times New Roman"/>
                  </a:rPr>
                  <a:t>Deep Chandra Das</a:t>
                </a:r>
                <a:endParaRPr/>
              </a:p>
              <a:p>
                <a:pPr marL="0" marR="0" lvl="0" indent="0" algn="ctr" rtl="0">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Deputy Manager </a:t>
                </a:r>
                <a:endParaRPr/>
              </a:p>
              <a:p>
                <a:pPr marL="0" marR="0" lvl="0" indent="0" algn="ctr" rtl="0">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BIDA &amp; Other regulatory services</a:t>
                </a:r>
                <a:endParaRPr sz="1100">
                  <a:solidFill>
                    <a:schemeClr val="dk1"/>
                  </a:solidFill>
                  <a:latin typeface="Gill Sans"/>
                  <a:ea typeface="Gill Sans"/>
                  <a:cs typeface="Gill Sans"/>
                  <a:sym typeface="Gill Sans"/>
                </a:endParaRPr>
              </a:p>
            </p:txBody>
          </p:sp>
        </p:grpSp>
        <p:pic>
          <p:nvPicPr>
            <p:cNvPr id="406" name="Google Shape;406;p21" descr="A person in a suit and tie&#10;&#10;Description automatically generated"/>
            <p:cNvPicPr preferRelativeResize="0"/>
            <p:nvPr/>
          </p:nvPicPr>
          <p:blipFill rotWithShape="1">
            <a:blip r:embed="rId9">
              <a:alphaModFix/>
            </a:blip>
            <a:srcRect l="-131" t="2069" r="32" b="25652"/>
            <a:stretch/>
          </p:blipFill>
          <p:spPr>
            <a:xfrm>
              <a:off x="6712132" y="363643"/>
              <a:ext cx="1133856" cy="1160450"/>
            </a:xfrm>
            <a:prstGeom prst="ellipse">
              <a:avLst/>
            </a:prstGeom>
            <a:noFill/>
            <a:ln w="12700" cap="flat" cmpd="sng">
              <a:solidFill>
                <a:schemeClr val="dk1"/>
              </a:solidFill>
              <a:prstDash val="solid"/>
              <a:round/>
              <a:headEnd type="none" w="sm" len="sm"/>
              <a:tailEnd type="none" w="sm" len="sm"/>
            </a:ln>
          </p:spPr>
        </p:pic>
      </p:grpSp>
      <p:pic>
        <p:nvPicPr>
          <p:cNvPr id="407" name="Google Shape;407;p21"/>
          <p:cNvPicPr preferRelativeResize="0"/>
          <p:nvPr/>
        </p:nvPicPr>
        <p:blipFill rotWithShape="1">
          <a:blip r:embed="rId10">
            <a:alphaModFix/>
          </a:blip>
          <a:srcRect/>
          <a:stretch/>
        </p:blipFill>
        <p:spPr>
          <a:xfrm>
            <a:off x="221100" y="106517"/>
            <a:ext cx="855225" cy="720385"/>
          </a:xfrm>
          <a:prstGeom prst="rect">
            <a:avLst/>
          </a:prstGeom>
          <a:noFill/>
          <a:ln>
            <a:noFill/>
          </a:ln>
        </p:spPr>
      </p:pic>
      <p:pic>
        <p:nvPicPr>
          <p:cNvPr id="408" name="Google Shape;408;p21"/>
          <p:cNvPicPr preferRelativeResize="0"/>
          <p:nvPr/>
        </p:nvPicPr>
        <p:blipFill rotWithShape="1">
          <a:blip r:embed="rId11">
            <a:alphaModFix/>
          </a:blip>
          <a:srcRect/>
          <a:stretch/>
        </p:blipFill>
        <p:spPr>
          <a:xfrm>
            <a:off x="10027809" y="87628"/>
            <a:ext cx="2054086" cy="785537"/>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2979</Words>
  <Application>Microsoft Office PowerPoint</Application>
  <PresentationFormat>Widescreen</PresentationFormat>
  <Paragraphs>458</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Times New Roman</vt:lpstr>
      <vt:lpstr>Gill Sans</vt:lpstr>
      <vt:lpstr>Calibri</vt:lpstr>
      <vt:lpstr>Noto Sans Symbols</vt:lpstr>
      <vt:lpstr>VunderScript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Sujan Adhikary</dc:creator>
  <cp:lastModifiedBy>HP</cp:lastModifiedBy>
  <cp:revision>34</cp:revision>
  <dcterms:modified xsi:type="dcterms:W3CDTF">2024-09-26T14:06:37Z</dcterms:modified>
</cp:coreProperties>
</file>